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8" r:id="rId5"/>
    <p:sldId id="266" r:id="rId6"/>
    <p:sldId id="258" r:id="rId7"/>
    <p:sldId id="267" r:id="rId8"/>
    <p:sldId id="259" r:id="rId9"/>
    <p:sldId id="260" r:id="rId10"/>
    <p:sldId id="270" r:id="rId11"/>
    <p:sldId id="269" r:id="rId12"/>
    <p:sldId id="261" r:id="rId13"/>
    <p:sldId id="262" r:id="rId14"/>
    <p:sldId id="263" r:id="rId15"/>
    <p:sldId id="26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1" autoAdjust="0"/>
    <p:restoredTop sz="94660"/>
  </p:normalViewPr>
  <p:slideViewPr>
    <p:cSldViewPr snapToGrid="0">
      <p:cViewPr varScale="1">
        <p:scale>
          <a:sx n="66" d="100"/>
          <a:sy n="66" d="100"/>
        </p:scale>
        <p:origin x="8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delyne Sorenson" userId="9ac4cc0b-d241-4fc5-8fc6-a9c61ecdef8b" providerId="ADAL" clId="{006DF10F-49F8-4E5D-9570-2F8CF4233ABA}"/>
    <pc:docChg chg="modSld">
      <pc:chgData name="Madelyne Sorenson" userId="9ac4cc0b-d241-4fc5-8fc6-a9c61ecdef8b" providerId="ADAL" clId="{006DF10F-49F8-4E5D-9570-2F8CF4233ABA}" dt="2024-01-24T15:32:15.684" v="39" actId="1076"/>
      <pc:docMkLst>
        <pc:docMk/>
      </pc:docMkLst>
      <pc:sldChg chg="modSp mod">
        <pc:chgData name="Madelyne Sorenson" userId="9ac4cc0b-d241-4fc5-8fc6-a9c61ecdef8b" providerId="ADAL" clId="{006DF10F-49F8-4E5D-9570-2F8CF4233ABA}" dt="2024-01-24T15:32:15.684" v="39" actId="1076"/>
        <pc:sldMkLst>
          <pc:docMk/>
          <pc:sldMk cId="1812215229" sldId="259"/>
        </pc:sldMkLst>
        <pc:spChg chg="mod">
          <ac:chgData name="Madelyne Sorenson" userId="9ac4cc0b-d241-4fc5-8fc6-a9c61ecdef8b" providerId="ADAL" clId="{006DF10F-49F8-4E5D-9570-2F8CF4233ABA}" dt="2024-01-18T19:09:39.334" v="32" actId="1076"/>
          <ac:spMkLst>
            <pc:docMk/>
            <pc:sldMk cId="1812215229" sldId="259"/>
            <ac:spMk id="13" creationId="{E099C02B-8800-AD75-F378-1DB1959CDB20}"/>
          </ac:spMkLst>
        </pc:spChg>
        <pc:spChg chg="mod">
          <ac:chgData name="Madelyne Sorenson" userId="9ac4cc0b-d241-4fc5-8fc6-a9c61ecdef8b" providerId="ADAL" clId="{006DF10F-49F8-4E5D-9570-2F8CF4233ABA}" dt="2024-01-18T19:10:25.726" v="38" actId="1076"/>
          <ac:spMkLst>
            <pc:docMk/>
            <pc:sldMk cId="1812215229" sldId="259"/>
            <ac:spMk id="15" creationId="{F6A50589-828A-91E2-169B-ED7381561F1A}"/>
          </ac:spMkLst>
        </pc:spChg>
        <pc:spChg chg="mod">
          <ac:chgData name="Madelyne Sorenson" userId="9ac4cc0b-d241-4fc5-8fc6-a9c61ecdef8b" providerId="ADAL" clId="{006DF10F-49F8-4E5D-9570-2F8CF4233ABA}" dt="2024-01-24T15:32:15.684" v="39" actId="1076"/>
          <ac:spMkLst>
            <pc:docMk/>
            <pc:sldMk cId="1812215229" sldId="259"/>
            <ac:spMk id="16" creationId="{772324BA-5B03-219B-4E20-FC3235CC6D17}"/>
          </ac:spMkLst>
        </pc:spChg>
      </pc:sldChg>
      <pc:sldChg chg="modSp mod">
        <pc:chgData name="Madelyne Sorenson" userId="9ac4cc0b-d241-4fc5-8fc6-a9c61ecdef8b" providerId="ADAL" clId="{006DF10F-49F8-4E5D-9570-2F8CF4233ABA}" dt="2024-01-18T19:08:03.819" v="19" actId="20577"/>
        <pc:sldMkLst>
          <pc:docMk/>
          <pc:sldMk cId="2693822064" sldId="268"/>
        </pc:sldMkLst>
        <pc:spChg chg="mod">
          <ac:chgData name="Madelyne Sorenson" userId="9ac4cc0b-d241-4fc5-8fc6-a9c61ecdef8b" providerId="ADAL" clId="{006DF10F-49F8-4E5D-9570-2F8CF4233ABA}" dt="2024-01-18T19:08:03.819" v="19" actId="20577"/>
          <ac:spMkLst>
            <pc:docMk/>
            <pc:sldMk cId="2693822064" sldId="268"/>
            <ac:spMk id="7" creationId="{1BE23A3C-9957-D5DE-45CD-A7BA50298F92}"/>
          </ac:spMkLst>
        </pc:spChg>
      </pc:sldChg>
    </pc:docChg>
  </pc:docChgLst>
  <pc:docChgLst>
    <pc:chgData name="Madelyne Sorenson" userId="9ac4cc0b-d241-4fc5-8fc6-a9c61ecdef8b" providerId="ADAL" clId="{49CD1A4E-07BC-4459-BA0C-6C7A029C415B}"/>
    <pc:docChg chg="modSld">
      <pc:chgData name="Madelyne Sorenson" userId="9ac4cc0b-d241-4fc5-8fc6-a9c61ecdef8b" providerId="ADAL" clId="{49CD1A4E-07BC-4459-BA0C-6C7A029C415B}" dt="2024-02-28T18:58:13.422" v="662" actId="20577"/>
      <pc:docMkLst>
        <pc:docMk/>
      </pc:docMkLst>
      <pc:sldChg chg="modSp mod">
        <pc:chgData name="Madelyne Sorenson" userId="9ac4cc0b-d241-4fc5-8fc6-a9c61ecdef8b" providerId="ADAL" clId="{49CD1A4E-07BC-4459-BA0C-6C7A029C415B}" dt="2024-02-27T17:23:12.487" v="660" actId="20577"/>
        <pc:sldMkLst>
          <pc:docMk/>
          <pc:sldMk cId="141201403" sldId="262"/>
        </pc:sldMkLst>
        <pc:spChg chg="mod">
          <ac:chgData name="Madelyne Sorenson" userId="9ac4cc0b-d241-4fc5-8fc6-a9c61ecdef8b" providerId="ADAL" clId="{49CD1A4E-07BC-4459-BA0C-6C7A029C415B}" dt="2024-02-27T17:23:12.487" v="660" actId="20577"/>
          <ac:spMkLst>
            <pc:docMk/>
            <pc:sldMk cId="141201403" sldId="262"/>
            <ac:spMk id="3" creationId="{EA4D146F-1BF4-A687-D023-572374BBF4BA}"/>
          </ac:spMkLst>
        </pc:spChg>
      </pc:sldChg>
      <pc:sldChg chg="modSp mod">
        <pc:chgData name="Madelyne Sorenson" userId="9ac4cc0b-d241-4fc5-8fc6-a9c61ecdef8b" providerId="ADAL" clId="{49CD1A4E-07BC-4459-BA0C-6C7A029C415B}" dt="2024-02-28T18:58:13.422" v="662" actId="20577"/>
        <pc:sldMkLst>
          <pc:docMk/>
          <pc:sldMk cId="899056361" sldId="266"/>
        </pc:sldMkLst>
        <pc:spChg chg="mod">
          <ac:chgData name="Madelyne Sorenson" userId="9ac4cc0b-d241-4fc5-8fc6-a9c61ecdef8b" providerId="ADAL" clId="{49CD1A4E-07BC-4459-BA0C-6C7A029C415B}" dt="2024-02-28T18:58:10.490" v="661" actId="20577"/>
          <ac:spMkLst>
            <pc:docMk/>
            <pc:sldMk cId="899056361" sldId="266"/>
            <ac:spMk id="3" creationId="{6A27687D-D186-5FDA-3B96-D6945528F44E}"/>
          </ac:spMkLst>
        </pc:spChg>
        <pc:spChg chg="mod">
          <ac:chgData name="Madelyne Sorenson" userId="9ac4cc0b-d241-4fc5-8fc6-a9c61ecdef8b" providerId="ADAL" clId="{49CD1A4E-07BC-4459-BA0C-6C7A029C415B}" dt="2024-02-28T18:58:13.422" v="662" actId="20577"/>
          <ac:spMkLst>
            <pc:docMk/>
            <pc:sldMk cId="899056361" sldId="266"/>
            <ac:spMk id="5" creationId="{15653FFE-195F-3622-0E90-9AB413D99E9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742DF-5897-C11B-022C-C2DC34F5DF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E54746-6602-CF6C-4B01-4BE4354487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9FFD0D-5509-3C7A-7160-7F81D53EC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B19BD-ABF1-4916-A467-4B9211C1DA9F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0957AE-2F82-37D6-954C-84C7C84C1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7A5F27-1FEE-AE37-1772-D9E4AA33E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584-08A2-4E8C-8C12-E6B141B0C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265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032F6-D568-1DCD-8050-3B51D3FFF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56ADCC-CE6A-4F1E-80D2-BE38568BA8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BC0BA4-7CFC-EAF2-45DB-ED994DDC0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B19BD-ABF1-4916-A467-4B9211C1DA9F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3DFDC7-EC2E-1812-1C44-AD202E1E7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86A143-0209-1E2E-A148-5A6BA89E3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584-08A2-4E8C-8C12-E6B141B0C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221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83B236-5E91-5E7A-1EE1-D8C280E0B4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F8D06B-60A6-4C62-456F-39B6D9A8BC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510AEA-AD62-AF61-FDE8-3DA6003E8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B19BD-ABF1-4916-A467-4B9211C1DA9F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F0F873-3244-5DB5-CE48-64BFDE601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0D8578-505C-F66F-6739-F19A508AD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584-08A2-4E8C-8C12-E6B141B0C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557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DFCEB-87F6-8E1B-AA76-5493785C9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CAE9F6-0EE7-CC91-6BA2-347E95F918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E51979-12F0-E061-7B47-45C165D2A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B19BD-ABF1-4916-A467-4B9211C1DA9F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013312-5CFC-EF29-CEC6-3CFA21C96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1EC408-1B2A-CD53-72A7-5BDB77998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584-08A2-4E8C-8C12-E6B141B0C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286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6479F-D256-4D47-8E1A-49E34F424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0EFF5C-B3FF-290D-F512-7A6EA17DB9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61DEA9-2913-7663-402F-E34C0322D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B19BD-ABF1-4916-A467-4B9211C1DA9F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A101F3-A5DA-101C-806E-F037817D0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6C5DDF-D492-E2B3-2AEA-7223AFB09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584-08A2-4E8C-8C12-E6B141B0C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810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AA442-D7CC-2FA2-A00F-2D8AAECEE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8591A-37D8-ED4A-EB43-1A092F13DA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2FF1D3-86ED-DB43-FAB1-88BE8564A4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33B2FA-F8C2-F602-B079-9F6E1110F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B19BD-ABF1-4916-A467-4B9211C1DA9F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18A858-AB5E-4CBF-1323-40F151196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A8A56B-E25F-601F-DA46-AA46068B7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584-08A2-4E8C-8C12-E6B141B0C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892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EEE59-DCFA-65C2-5D37-02EA383C8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4166D4-3D81-992D-8FC8-B0707051D4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ABF981-4131-DE3C-31BC-022E5C8118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3968E7-DA2E-5C3B-8442-B0CF7F5C97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6DD0B5-A00E-D9AA-5CF6-01EE61872C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C1256B8-6DE3-F865-B0AF-BDB7B6817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B19BD-ABF1-4916-A467-4B9211C1DA9F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DCE442-F759-6F50-B690-A0B79D093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E2D555-9016-FB77-A502-0608D1445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584-08A2-4E8C-8C12-E6B141B0C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459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4001C-05E6-DFEC-8AEA-7E6560BAD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9B795A-0492-41EB-0353-2970D9EA7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B19BD-ABF1-4916-A467-4B9211C1DA9F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374C0D-82E8-E7E5-48F3-CC730A308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D2951F-688D-28E9-26B7-C5A1C832D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584-08A2-4E8C-8C12-E6B141B0C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879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7DA1F5-AC1A-FEFD-6211-7FBDE5367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B19BD-ABF1-4916-A467-4B9211C1DA9F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848C06-23F5-55CC-6A18-1FFA5BB5D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FD96E6-5708-F96A-9419-B11230537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584-08A2-4E8C-8C12-E6B141B0C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754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BD34B-7C45-2DF1-858B-82648E423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D4F5A0-38A7-DE66-76A6-C2BE779D78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4AA32D-44AF-DCB6-3593-9380FDBD87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6F10C8-20CF-A8EF-AA32-68B99B46E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B19BD-ABF1-4916-A467-4B9211C1DA9F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A734B4-887F-C8D5-7ED1-A33366137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2D41CD-8347-BA95-0383-1BF6BE147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584-08A2-4E8C-8C12-E6B141B0C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829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691D7-FD9F-6F7D-66A1-ECC554523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560940-2E74-E3EE-92A0-D82CB0726E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971C80-5775-7B45-986E-83BEF9E627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64994D-4B4F-C748-CDAC-6140E39D7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B19BD-ABF1-4916-A467-4B9211C1DA9F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8612CC-F749-0F0E-5FF5-B0632B2C1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30AADC-256B-4606-F3E0-D56D8E2DE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584-08A2-4E8C-8C12-E6B141B0C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532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5EEB6F-0302-DC0F-C5D0-6AA33E7DC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C1C921-1C89-99A8-93D8-5DD8AFD70C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618C54-08BA-3474-B7C6-DD19782C72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3B19BD-ABF1-4916-A467-4B9211C1DA9F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2E5D9-414B-40B1-64AC-49DBF286D4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AEEEB9-7D33-FF17-2311-55BAC03F89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CB584-08A2-4E8C-8C12-E6B141B0C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63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mailto:tonib@explorethetrades.org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xplorethetrades.org/" TargetMode="External"/><Relationship Id="rId5" Type="http://schemas.openxmlformats.org/officeDocument/2006/relationships/hyperlink" Target="mailto:maddys@explorethetrades.org" TargetMode="External"/><Relationship Id="rId4" Type="http://schemas.openxmlformats.org/officeDocument/2006/relationships/hyperlink" Target="mailto:katec@explorethetrades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xplorethetrades.org/explore-the-trades-skills-lab/" TargetMode="External"/><Relationship Id="rId4" Type="http://schemas.openxmlformats.org/officeDocument/2006/relationships/hyperlink" Target="mailto:maddys@explorethetrades.or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9272F6B-CCFF-F47A-71F6-E3EE71A4FF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3114" y="4367415"/>
            <a:ext cx="9144000" cy="1655762"/>
          </a:xfrm>
        </p:spPr>
        <p:txBody>
          <a:bodyPr/>
          <a:lstStyle/>
          <a:p>
            <a:pPr algn="ctr"/>
            <a:r>
              <a:rPr lang="en-US" sz="3200" b="1" dirty="0">
                <a:latin typeface="Avenir Next LT Pro" panose="020B0504020202020204" pitchFamily="34" charset="0"/>
                <a:ea typeface="Cambria" panose="02040503050406030204" pitchFamily="18" charset="0"/>
              </a:rPr>
              <a:t>“Explore The Trades Skills Lab, </a:t>
            </a:r>
          </a:p>
          <a:p>
            <a:pPr algn="ctr"/>
            <a:r>
              <a:rPr lang="en-US" sz="3200" b="1" dirty="0">
                <a:latin typeface="Avenir Next LT Pro" panose="020B0504020202020204" pitchFamily="34" charset="0"/>
                <a:ea typeface="Cambria" panose="02040503050406030204" pitchFamily="18" charset="0"/>
              </a:rPr>
              <a:t>Built by Ferguson”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86793F-919C-D2D6-1896-D4C6DC43BA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23177"/>
            <a:ext cx="12180864" cy="859611"/>
          </a:xfrm>
          <a:prstGeom prst="rect">
            <a:avLst/>
          </a:prstGeom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CA1CA685-E54D-0A0E-856C-FE6B6E0277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4" t="7356" r="5799" b="9736"/>
          <a:stretch/>
        </p:blipFill>
        <p:spPr>
          <a:xfrm>
            <a:off x="3784970" y="489602"/>
            <a:ext cx="4414982" cy="3653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107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20368-2311-C77C-E80C-691D84952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2309" y="365123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latin typeface="Avenir Next LT Pro" panose="020B0504020202020204" pitchFamily="34" charset="0"/>
              </a:rPr>
              <a:t>Equipment Order and Payment</a:t>
            </a:r>
          </a:p>
        </p:txBody>
      </p:sp>
      <p:pic>
        <p:nvPicPr>
          <p:cNvPr id="6" name="Content Placeholder 5" descr="A logo for a company&#10;&#10;Description automatically generated">
            <a:extLst>
              <a:ext uri="{FF2B5EF4-FFF2-40B4-BE49-F238E27FC236}">
                <a16:creationId xmlns:a16="http://schemas.microsoft.com/office/drawing/2014/main" id="{9EBF94BF-C9ED-461F-DC0B-F9BEA75E83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91" y="217067"/>
            <a:ext cx="1828959" cy="1621677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4563916-1508-8838-0075-B27DE59B42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98389"/>
            <a:ext cx="12180864" cy="85961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E3CA102-3795-5AA1-425D-B59FBC71A75B}"/>
              </a:ext>
            </a:extLst>
          </p:cNvPr>
          <p:cNvSpPr txBox="1"/>
          <p:nvPr/>
        </p:nvSpPr>
        <p:spPr>
          <a:xfrm>
            <a:off x="5772396" y="1956141"/>
            <a:ext cx="615174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venir Next LT Pro" panose="020B0504020202020204" pitchFamily="34" charset="0"/>
              </a:rPr>
              <a:t>Schools may select a variety of different materials for their Skills Lab.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Avenir Next LT Pro" panose="020B05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venir Next LT Pro" panose="020B0504020202020204" pitchFamily="34" charset="0"/>
              </a:rPr>
              <a:t>Schools will work with their Ferguson contact to select items and arrange delivery.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Avenir Next LT Pro" panose="020B05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venir Next LT Pro" panose="020B0504020202020204" pitchFamily="34" charset="0"/>
              </a:rPr>
              <a:t>Schools may use up to 10% of their final award to purchase materials that may not be available through Ferguson.</a:t>
            </a:r>
            <a:endParaRPr lang="en-US" sz="2400" dirty="0"/>
          </a:p>
        </p:txBody>
      </p:sp>
      <p:pic>
        <p:nvPicPr>
          <p:cNvPr id="8" name="Picture 7" descr="A bathroom equipment on wheels&#10;&#10;Description automatically generated with medium confidence">
            <a:extLst>
              <a:ext uri="{FF2B5EF4-FFF2-40B4-BE49-F238E27FC236}">
                <a16:creationId xmlns:a16="http://schemas.microsoft.com/office/drawing/2014/main" id="{71CE3B05-BCE5-CC7E-B612-C6ED4AD36E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85" y="2126235"/>
            <a:ext cx="4735616" cy="355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6348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20368-2311-C77C-E80C-691D84952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155" y="365123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latin typeface="Avenir Next LT Pro" panose="020B0504020202020204" pitchFamily="34" charset="0"/>
              </a:rPr>
              <a:t>Additional Program Details</a:t>
            </a:r>
          </a:p>
        </p:txBody>
      </p:sp>
      <p:pic>
        <p:nvPicPr>
          <p:cNvPr id="6" name="Content Placeholder 5" descr="A logo for a company&#10;&#10;Description automatically generated">
            <a:extLst>
              <a:ext uri="{FF2B5EF4-FFF2-40B4-BE49-F238E27FC236}">
                <a16:creationId xmlns:a16="http://schemas.microsoft.com/office/drawing/2014/main" id="{9EBF94BF-C9ED-461F-DC0B-F9BEA75E83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91" y="217067"/>
            <a:ext cx="1828959" cy="1621677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4563916-1508-8838-0075-B27DE59B42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98389"/>
            <a:ext cx="12180864" cy="85961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0DCFAD-A5D6-19DE-BD33-510300BEE4A6}"/>
              </a:ext>
            </a:extLst>
          </p:cNvPr>
          <p:cNvSpPr txBox="1"/>
          <p:nvPr/>
        </p:nvSpPr>
        <p:spPr>
          <a:xfrm>
            <a:off x="5915562" y="2331844"/>
            <a:ext cx="51311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venir Next LT Pro" panose="020B0504020202020204" pitchFamily="34" charset="0"/>
              </a:rPr>
              <a:t>This program does not manage, or provide, curriculum or instructors to school recipients.</a:t>
            </a:r>
          </a:p>
          <a:p>
            <a:endParaRPr lang="en-US" sz="2400" dirty="0">
              <a:latin typeface="Avenir Next LT Pro" panose="020B0504020202020204" pitchFamily="34" charset="0"/>
            </a:endParaRPr>
          </a:p>
          <a:p>
            <a:r>
              <a:rPr lang="en-US" sz="2400" dirty="0">
                <a:latin typeface="Avenir Next LT Pro" panose="020B0504020202020204" pitchFamily="34" charset="0"/>
              </a:rPr>
              <a:t>Schools are responsible for both in accordance with school district or Dept. of Education requirements.</a:t>
            </a:r>
          </a:p>
        </p:txBody>
      </p:sp>
      <p:pic>
        <p:nvPicPr>
          <p:cNvPr id="8" name="Picture 7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058A3633-0E3A-7555-5B48-E025994977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31" y="2059126"/>
            <a:ext cx="4761097" cy="3570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1451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20368-2311-C77C-E80C-691D84952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632" y="365123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latin typeface="Avenir Next LT Pro" panose="020B0504020202020204" pitchFamily="34" charset="0"/>
              </a:rPr>
              <a:t>Follow-Up Reporting</a:t>
            </a:r>
          </a:p>
        </p:txBody>
      </p:sp>
      <p:pic>
        <p:nvPicPr>
          <p:cNvPr id="6" name="Content Placeholder 5" descr="A logo for a company&#10;&#10;Description automatically generated">
            <a:extLst>
              <a:ext uri="{FF2B5EF4-FFF2-40B4-BE49-F238E27FC236}">
                <a16:creationId xmlns:a16="http://schemas.microsoft.com/office/drawing/2014/main" id="{D7660916-03A2-DC98-92F1-1E770B95EE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91" y="217067"/>
            <a:ext cx="1828959" cy="1621677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4563916-1508-8838-0075-B27DE59B42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98389"/>
            <a:ext cx="12180864" cy="85961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8B01468-B56F-6072-E059-156E479C6C67}"/>
              </a:ext>
            </a:extLst>
          </p:cNvPr>
          <p:cNvSpPr txBox="1"/>
          <p:nvPr/>
        </p:nvSpPr>
        <p:spPr>
          <a:xfrm>
            <a:off x="557878" y="2259488"/>
            <a:ext cx="530787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venir Next LT Pro" panose="020B0504020202020204" pitchFamily="34" charset="0"/>
              </a:rPr>
              <a:t>Recipients can expect to provide success metrics up to three times during the academic year.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Avenir Next LT Pro" panose="020B05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venir Next LT Pro" panose="020B0504020202020204" pitchFamily="34" charset="0"/>
              </a:rPr>
              <a:t>Reporting will include: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venir Next LT Pro" panose="020B0504020202020204" pitchFamily="34" charset="0"/>
              </a:rPr>
              <a:t>Student enrollment in class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venir Next LT Pro" panose="020B0504020202020204" pitchFamily="34" charset="0"/>
              </a:rPr>
              <a:t>Student success rate for completing tasks and skills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venir Next LT Pro" panose="020B0504020202020204" pitchFamily="34" charset="0"/>
              </a:rPr>
              <a:t>Student placement in apprenticeship programs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66BF00-E6A4-F050-F544-BCEC9E597FA0}"/>
              </a:ext>
            </a:extLst>
          </p:cNvPr>
          <p:cNvSpPr txBox="1"/>
          <p:nvPr/>
        </p:nvSpPr>
        <p:spPr>
          <a:xfrm>
            <a:off x="6234215" y="2259488"/>
            <a:ext cx="5606143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venir Next LT Pro" panose="020B0504020202020204" pitchFamily="34" charset="0"/>
              </a:rPr>
              <a:t>Reporting metrics will be emailed to instructors throughout the year: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venir Next LT Pro" panose="020B0504020202020204" pitchFamily="34" charset="0"/>
              </a:rPr>
              <a:t>October 2024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venir Next LT Pro" panose="020B0504020202020204" pitchFamily="34" charset="0"/>
              </a:rPr>
              <a:t>January 2025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venir Next LT Pro" panose="020B0504020202020204" pitchFamily="34" charset="0"/>
              </a:rPr>
              <a:t>May 2025</a:t>
            </a:r>
          </a:p>
          <a:p>
            <a:pPr lvl="1"/>
            <a:endParaRPr lang="en-US" sz="2000" dirty="0">
              <a:latin typeface="Avenir Next LT Pro" panose="020B0504020202020204" pitchFamily="34" charset="0"/>
            </a:endParaRPr>
          </a:p>
          <a:p>
            <a:r>
              <a:rPr lang="en-US" sz="2000" dirty="0">
                <a:latin typeface="Avenir Next LT Pro" panose="020B0504020202020204" pitchFamily="34" charset="0"/>
              </a:rPr>
              <a:t>*Site visits (in-person) or virtual may be requested, if scheduling permits.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645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20368-2311-C77C-E80C-691D84952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632" y="365123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latin typeface="Avenir Next LT Pro" panose="020B0504020202020204" pitchFamily="34" charset="0"/>
              </a:rPr>
              <a:t>Skills Lab Instructors</a:t>
            </a:r>
          </a:p>
        </p:txBody>
      </p:sp>
      <p:pic>
        <p:nvPicPr>
          <p:cNvPr id="6" name="Content Placeholder 5" descr="A logo for a company&#10;&#10;Description automatically generated">
            <a:extLst>
              <a:ext uri="{FF2B5EF4-FFF2-40B4-BE49-F238E27FC236}">
                <a16:creationId xmlns:a16="http://schemas.microsoft.com/office/drawing/2014/main" id="{E26FE0A7-640B-E5BD-029C-C2718481D9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63" y="217067"/>
            <a:ext cx="1828959" cy="1621677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4563916-1508-8838-0075-B27DE59B42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98389"/>
            <a:ext cx="12180864" cy="85961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A4D146F-1BF4-A687-D023-572374BBF4BA}"/>
              </a:ext>
            </a:extLst>
          </p:cNvPr>
          <p:cNvSpPr txBox="1"/>
          <p:nvPr/>
        </p:nvSpPr>
        <p:spPr>
          <a:xfrm>
            <a:off x="505097" y="1949804"/>
            <a:ext cx="11181806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venir Next LT Pro" panose="020B0504020202020204" pitchFamily="34" charset="0"/>
              </a:rPr>
              <a:t>Thank you to our current Skills Lab instructors for joining us!</a:t>
            </a:r>
          </a:p>
          <a:p>
            <a:endParaRPr lang="en-US" sz="2000" dirty="0">
              <a:latin typeface="Avenir Next LT Pro" panose="020B0504020202020204" pitchFamily="34" charset="0"/>
            </a:endParaRPr>
          </a:p>
          <a:p>
            <a:r>
              <a:rPr lang="en-US" sz="2400" dirty="0">
                <a:latin typeface="Avenir Next LT Pro" panose="020B0504020202020204" pitchFamily="34" charset="0"/>
              </a:rPr>
              <a:t>Ricky Martinez, </a:t>
            </a:r>
            <a:r>
              <a:rPr lang="en-US" sz="2400" i="1" dirty="0">
                <a:latin typeface="Avenir Next LT Pro" panose="020B0504020202020204" pitchFamily="34" charset="0"/>
              </a:rPr>
              <a:t>Byron Martin Advanced Technology Center, Plumbing Instructor.</a:t>
            </a:r>
          </a:p>
          <a:p>
            <a:endParaRPr lang="en-US" sz="2400" i="1" dirty="0">
              <a:latin typeface="Avenir Next LT Pro" panose="020B0504020202020204" pitchFamily="34" charset="0"/>
            </a:endParaRPr>
          </a:p>
          <a:p>
            <a:r>
              <a:rPr lang="en-US" sz="2400" dirty="0">
                <a:latin typeface="Avenir Next LT Pro" panose="020B0504020202020204" pitchFamily="34" charset="0"/>
              </a:rPr>
              <a:t>Curtis Bumgardner, </a:t>
            </a:r>
            <a:r>
              <a:rPr lang="en-US" sz="2400" i="1" dirty="0">
                <a:latin typeface="Avenir Next LT Pro" panose="020B0504020202020204" pitchFamily="34" charset="0"/>
              </a:rPr>
              <a:t>Franklin County High School, Supervisor of CTE.</a:t>
            </a:r>
            <a:endParaRPr lang="en-US" sz="2400" dirty="0">
              <a:latin typeface="Avenir Next LT Pro" panose="020B0504020202020204" pitchFamily="34" charset="0"/>
            </a:endParaRPr>
          </a:p>
          <a:p>
            <a:endParaRPr lang="en-US" sz="2400" dirty="0">
              <a:latin typeface="Avenir Next LT Pro" panose="020B0504020202020204" pitchFamily="34" charset="0"/>
            </a:endParaRPr>
          </a:p>
          <a:p>
            <a:r>
              <a:rPr lang="en-US" sz="2400" dirty="0">
                <a:latin typeface="Avenir Next LT Pro" panose="020B0504020202020204" pitchFamily="34" charset="0"/>
              </a:rPr>
              <a:t>Troy Slattery, </a:t>
            </a:r>
            <a:r>
              <a:rPr lang="en-US" sz="2400" i="1" dirty="0">
                <a:latin typeface="Avenir Next LT Pro" panose="020B0504020202020204" pitchFamily="34" charset="0"/>
              </a:rPr>
              <a:t>Western School of Technology &amp; Environmental Science, Plumbing Instructor</a:t>
            </a:r>
            <a:r>
              <a:rPr lang="en-US" sz="2000" i="1" dirty="0">
                <a:latin typeface="Avenir Next LT Pro" panose="020B0504020202020204" pitchFamily="34" charset="0"/>
              </a:rPr>
              <a:t>.</a:t>
            </a:r>
          </a:p>
          <a:p>
            <a:endParaRPr lang="en-US" sz="2000" dirty="0"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014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20368-2311-C77C-E80C-691D84952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4141" y="859739"/>
            <a:ext cx="2992581" cy="1325563"/>
          </a:xfrm>
        </p:spPr>
        <p:txBody>
          <a:bodyPr>
            <a:normAutofit/>
          </a:bodyPr>
          <a:lstStyle/>
          <a:p>
            <a:r>
              <a:rPr lang="en-US" b="1" dirty="0">
                <a:latin typeface="Avenir Next LT Pro" panose="020B0504020202020204" pitchFamily="34" charset="0"/>
              </a:rPr>
              <a:t>Questions</a:t>
            </a:r>
          </a:p>
        </p:txBody>
      </p:sp>
      <p:pic>
        <p:nvPicPr>
          <p:cNvPr id="6" name="Content Placeholder 5" descr="A logo for a company&#10;&#10;Description automatically generated">
            <a:extLst>
              <a:ext uri="{FF2B5EF4-FFF2-40B4-BE49-F238E27FC236}">
                <a16:creationId xmlns:a16="http://schemas.microsoft.com/office/drawing/2014/main" id="{82BE5519-7892-9950-6BFB-715107F589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91" y="217067"/>
            <a:ext cx="1828959" cy="1621677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4563916-1508-8838-0075-B27DE59B42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98389"/>
            <a:ext cx="12180864" cy="859611"/>
          </a:xfrm>
          <a:prstGeom prst="rect">
            <a:avLst/>
          </a:prstGeom>
        </p:spPr>
      </p:pic>
      <p:pic>
        <p:nvPicPr>
          <p:cNvPr id="5" name="Picture 4" descr="A logo for a company&#10;&#10;Description automatically generated">
            <a:extLst>
              <a:ext uri="{FF2B5EF4-FFF2-40B4-BE49-F238E27FC236}">
                <a16:creationId xmlns:a16="http://schemas.microsoft.com/office/drawing/2014/main" id="{EF66AAB0-5373-C6C5-E620-319C1420BB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535" y="2940082"/>
            <a:ext cx="6835791" cy="230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941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20368-2311-C77C-E80C-691D84952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314" y="290699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latin typeface="Avenir Next LT Pro" panose="020B0504020202020204" pitchFamily="34" charset="0"/>
              </a:rPr>
              <a:t>Contact Information</a:t>
            </a:r>
          </a:p>
        </p:txBody>
      </p:sp>
      <p:pic>
        <p:nvPicPr>
          <p:cNvPr id="6" name="Content Placeholder 5" descr="A logo for a company&#10;&#10;Description automatically generated">
            <a:extLst>
              <a:ext uri="{FF2B5EF4-FFF2-40B4-BE49-F238E27FC236}">
                <a16:creationId xmlns:a16="http://schemas.microsoft.com/office/drawing/2014/main" id="{AC88B747-CB0B-974E-C2CD-2967C6BA16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63" y="69011"/>
            <a:ext cx="1828959" cy="1621677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4563916-1508-8838-0075-B27DE59B42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98389"/>
            <a:ext cx="12180864" cy="8596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A50CA74-8B41-9C6F-49C1-E9D5C4A324EF}"/>
              </a:ext>
            </a:extLst>
          </p:cNvPr>
          <p:cNvSpPr txBox="1"/>
          <p:nvPr/>
        </p:nvSpPr>
        <p:spPr>
          <a:xfrm>
            <a:off x="779977" y="2019366"/>
            <a:ext cx="48332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venir Next LT Pro" panose="020B0504020202020204" pitchFamily="34" charset="0"/>
              </a:rPr>
              <a:t>Kate Cinnamo</a:t>
            </a:r>
          </a:p>
          <a:p>
            <a:r>
              <a:rPr lang="en-US" sz="2400" dirty="0">
                <a:latin typeface="Avenir Next LT Pro" panose="020B0504020202020204" pitchFamily="34" charset="0"/>
              </a:rPr>
              <a:t>Executive Director</a:t>
            </a:r>
          </a:p>
          <a:p>
            <a:r>
              <a:rPr lang="en-US" sz="2400" dirty="0">
                <a:solidFill>
                  <a:schemeClr val="accent1"/>
                </a:solidFill>
                <a:latin typeface="Avenir Next LT Pro" panose="020B05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katec@explorethetrades.org</a:t>
            </a:r>
            <a:r>
              <a:rPr lang="en-US" sz="2400" dirty="0">
                <a:solidFill>
                  <a:schemeClr val="accent1"/>
                </a:solidFill>
                <a:latin typeface="Avenir Next LT Pro" panose="020B0504020202020204" pitchFamily="34" charset="0"/>
              </a:rPr>
              <a:t> </a:t>
            </a:r>
          </a:p>
          <a:p>
            <a:r>
              <a:rPr lang="en-US" sz="2400" dirty="0">
                <a:latin typeface="Avenir Next LT Pro" panose="020B0504020202020204" pitchFamily="34" charset="0"/>
              </a:rPr>
              <a:t>651-789-8518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C3129C-3C2E-0BAB-D070-E97FDDF401D7}"/>
              </a:ext>
            </a:extLst>
          </p:cNvPr>
          <p:cNvSpPr txBox="1"/>
          <p:nvPr/>
        </p:nvSpPr>
        <p:spPr>
          <a:xfrm>
            <a:off x="827314" y="4053804"/>
            <a:ext cx="55843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venir Next LT Pro" panose="020B0504020202020204" pitchFamily="34" charset="0"/>
              </a:rPr>
              <a:t>Maddy Sorenson</a:t>
            </a:r>
          </a:p>
          <a:p>
            <a:r>
              <a:rPr lang="en-US" sz="2400" dirty="0">
                <a:latin typeface="Avenir Next LT Pro" panose="020B0504020202020204" pitchFamily="34" charset="0"/>
              </a:rPr>
              <a:t>Project Coordinator</a:t>
            </a:r>
          </a:p>
          <a:p>
            <a:r>
              <a:rPr lang="en-US" sz="2400" dirty="0">
                <a:solidFill>
                  <a:schemeClr val="accent1"/>
                </a:solidFill>
                <a:latin typeface="Avenir Next LT Pro" panose="020B05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maddys@explorethetrades.org</a:t>
            </a:r>
            <a:endParaRPr lang="en-US" sz="2400" dirty="0">
              <a:solidFill>
                <a:schemeClr val="accent1"/>
              </a:solidFill>
              <a:latin typeface="Avenir Next LT Pro" panose="020B0504020202020204" pitchFamily="34" charset="0"/>
            </a:endParaRPr>
          </a:p>
          <a:p>
            <a:r>
              <a:rPr lang="en-US" sz="2400" dirty="0">
                <a:latin typeface="Avenir Next LT Pro" panose="020B0504020202020204" pitchFamily="34" charset="0"/>
              </a:rPr>
              <a:t>651-314-3856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5C9D2C-EFE1-97DE-7600-EB61E5277285}"/>
              </a:ext>
            </a:extLst>
          </p:cNvPr>
          <p:cNvSpPr txBox="1"/>
          <p:nvPr/>
        </p:nvSpPr>
        <p:spPr>
          <a:xfrm>
            <a:off x="6232071" y="4395545"/>
            <a:ext cx="54319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venir Next LT Pro" panose="020B0504020202020204" pitchFamily="34" charset="0"/>
                <a:hlinkClick r:id="rId6"/>
              </a:rPr>
              <a:t>www.explorethetrades.org</a:t>
            </a:r>
            <a:endParaRPr lang="en-US" sz="2800" dirty="0">
              <a:latin typeface="Avenir Next LT Pro" panose="020B0504020202020204" pitchFamily="34" charset="0"/>
            </a:endParaRPr>
          </a:p>
          <a:p>
            <a:endParaRPr lang="en-US" sz="2800" dirty="0">
              <a:latin typeface="Avenir Next LT Pro" panose="020B05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FB11292-4591-0173-6AD1-4D408A8861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6173" y="4872599"/>
            <a:ext cx="3138740" cy="72769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0950A92-0721-3FA6-1C41-567E5F08475F}"/>
              </a:ext>
            </a:extLst>
          </p:cNvPr>
          <p:cNvSpPr txBox="1"/>
          <p:nvPr/>
        </p:nvSpPr>
        <p:spPr>
          <a:xfrm>
            <a:off x="6096000" y="1872338"/>
            <a:ext cx="494211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Avenir Next LT Pro" panose="020B0504020202020204" pitchFamily="34" charset="0"/>
              </a:rPr>
              <a:t>Toni Bower</a:t>
            </a:r>
          </a:p>
          <a:p>
            <a:r>
              <a:rPr lang="en-US" sz="2400" dirty="0">
                <a:solidFill>
                  <a:schemeClr val="tx2"/>
                </a:solidFill>
                <a:latin typeface="Avenir Next LT Pro" panose="020B0504020202020204" pitchFamily="34" charset="0"/>
              </a:rPr>
              <a:t>Donor Engagement Specialist</a:t>
            </a:r>
          </a:p>
          <a:p>
            <a:r>
              <a:rPr lang="en-US" sz="2400" dirty="0">
                <a:solidFill>
                  <a:schemeClr val="accent1"/>
                </a:solidFill>
                <a:latin typeface="Avenir Next LT Pro" panose="020B05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tonib@explorethetrades.org</a:t>
            </a:r>
            <a:r>
              <a:rPr lang="en-US" sz="2400" dirty="0">
                <a:solidFill>
                  <a:schemeClr val="accent1"/>
                </a:solidFill>
                <a:latin typeface="Avenir Next LT Pro" panose="020B0504020202020204" pitchFamily="34" charset="0"/>
              </a:rPr>
              <a:t> </a:t>
            </a:r>
          </a:p>
          <a:p>
            <a:r>
              <a:rPr lang="en-US" sz="2400" dirty="0">
                <a:solidFill>
                  <a:schemeClr val="tx2"/>
                </a:solidFill>
                <a:latin typeface="Avenir Next LT Pro" panose="020B0504020202020204" pitchFamily="34" charset="0"/>
              </a:rPr>
              <a:t>651-300-1612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04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20368-2311-C77C-E80C-691D84952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632" y="570252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latin typeface="Avenir Next LT Pro" panose="020B0504020202020204" pitchFamily="34" charset="0"/>
              </a:rPr>
              <a:t>Today’s Topics</a:t>
            </a:r>
          </a:p>
        </p:txBody>
      </p:sp>
      <p:pic>
        <p:nvPicPr>
          <p:cNvPr id="6" name="Content Placeholder 5" descr="A logo for a company&#10;&#10;Description automatically generated">
            <a:extLst>
              <a:ext uri="{FF2B5EF4-FFF2-40B4-BE49-F238E27FC236}">
                <a16:creationId xmlns:a16="http://schemas.microsoft.com/office/drawing/2014/main" id="{F6076388-429D-1874-D4AB-D00B5EBDC1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06" y="94218"/>
            <a:ext cx="1957689" cy="1735818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4563916-1508-8838-0075-B27DE59B42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98389"/>
            <a:ext cx="12180864" cy="8596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566E132-9A26-8D25-D00D-24EB57AE90AC}"/>
              </a:ext>
            </a:extLst>
          </p:cNvPr>
          <p:cNvSpPr txBox="1"/>
          <p:nvPr/>
        </p:nvSpPr>
        <p:spPr>
          <a:xfrm>
            <a:off x="1001486" y="1998331"/>
            <a:ext cx="9949543" cy="3897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Avenir Next LT Pro" panose="020B0504020202020204" pitchFamily="34" charset="0"/>
              </a:rPr>
              <a:t>Who We Are: </a:t>
            </a:r>
            <a:r>
              <a:rPr lang="en-US" sz="2800" dirty="0">
                <a:latin typeface="Avenir Next LT Pro" panose="020B0504020202020204" pitchFamily="34" charset="0"/>
              </a:rPr>
              <a:t>Explore The Trades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latin typeface="Avenir Next LT Pro" panose="020B0504020202020204" pitchFamily="34" charset="0"/>
              </a:rPr>
              <a:t>Eligibility:</a:t>
            </a:r>
            <a:r>
              <a:rPr lang="en-US" sz="2800" dirty="0">
                <a:latin typeface="Avenir Next LT Pro" panose="020B0504020202020204" pitchFamily="34" charset="0"/>
              </a:rPr>
              <a:t> Who can apply?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latin typeface="Avenir Next LT Pro" panose="020B0504020202020204" pitchFamily="34" charset="0"/>
              </a:rPr>
              <a:t>Timeline:</a:t>
            </a:r>
            <a:r>
              <a:rPr lang="en-US" sz="2800" dirty="0">
                <a:latin typeface="Avenir Next LT Pro" panose="020B0504020202020204" pitchFamily="34" charset="0"/>
              </a:rPr>
              <a:t> What is the timeline for this program?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latin typeface="Avenir Next LT Pro" panose="020B0504020202020204" pitchFamily="34" charset="0"/>
              </a:rPr>
              <a:t>Equipment:</a:t>
            </a:r>
            <a:r>
              <a:rPr lang="en-US" sz="2800" dirty="0">
                <a:latin typeface="Avenir Next LT Pro" panose="020B0504020202020204" pitchFamily="34" charset="0"/>
              </a:rPr>
              <a:t> What is the process to order equipment?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latin typeface="Avenir Next LT Pro" panose="020B0504020202020204" pitchFamily="34" charset="0"/>
              </a:rPr>
              <a:t>Reporting:</a:t>
            </a:r>
            <a:r>
              <a:rPr lang="en-US" sz="2800" dirty="0">
                <a:latin typeface="Avenir Next LT Pro" panose="020B0504020202020204" pitchFamily="34" charset="0"/>
              </a:rPr>
              <a:t> What is the follow-up for the program?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latin typeface="Avenir Next LT Pro" panose="020B0504020202020204" pitchFamily="34" charset="0"/>
              </a:rPr>
              <a:t>Current Instructors: </a:t>
            </a:r>
            <a:r>
              <a:rPr lang="en-US" sz="2800" dirty="0">
                <a:latin typeface="Avenir Next LT Pro" panose="020B0504020202020204" pitchFamily="34" charset="0"/>
              </a:rPr>
              <a:t>Hear from current Skills Lab instructors.</a:t>
            </a:r>
          </a:p>
        </p:txBody>
      </p:sp>
    </p:spTree>
    <p:extLst>
      <p:ext uri="{BB962C8B-B14F-4D97-AF65-F5344CB8AC3E}">
        <p14:creationId xmlns:p14="http://schemas.microsoft.com/office/powerpoint/2010/main" val="3926540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20368-2311-C77C-E80C-691D84952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6029" y="455674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latin typeface="Avenir Next LT Pro" panose="020B0504020202020204" pitchFamily="34" charset="0"/>
              </a:rPr>
              <a:t>About Explore The Trades</a:t>
            </a:r>
          </a:p>
        </p:txBody>
      </p:sp>
      <p:pic>
        <p:nvPicPr>
          <p:cNvPr id="6" name="Content Placeholder 5" descr="A logo for a company&#10;&#10;Description automatically generated">
            <a:extLst>
              <a:ext uri="{FF2B5EF4-FFF2-40B4-BE49-F238E27FC236}">
                <a16:creationId xmlns:a16="http://schemas.microsoft.com/office/drawing/2014/main" id="{1D101477-1CE3-FCC6-9CA4-D784BA22BC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65" y="117886"/>
            <a:ext cx="1828959" cy="1621677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4563916-1508-8838-0075-B27DE59B42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98389"/>
            <a:ext cx="12180864" cy="8596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BE23A3C-9957-D5DE-45CD-A7BA50298F92}"/>
              </a:ext>
            </a:extLst>
          </p:cNvPr>
          <p:cNvSpPr txBox="1"/>
          <p:nvPr/>
        </p:nvSpPr>
        <p:spPr>
          <a:xfrm>
            <a:off x="469419" y="1768317"/>
            <a:ext cx="108639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latin typeface="Avenir Next LT Pro" panose="020B0504020202020204" pitchFamily="34" charset="0"/>
              </a:rPr>
              <a:t>To bridge the technical talent gap to the service trades of plumbing, heating, cooling, and electrical.</a:t>
            </a:r>
            <a:endParaRPr lang="en-US" sz="2400" b="1" i="1" dirty="0">
              <a:latin typeface="Avenir Next LT Pro" panose="020B05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58D78E-B1D5-A0A3-BAA7-5E89D6D5DA0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" b="26007"/>
          <a:stretch/>
        </p:blipFill>
        <p:spPr>
          <a:xfrm>
            <a:off x="5901390" y="2798466"/>
            <a:ext cx="3161292" cy="18031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E8EBE2-5DB5-83DF-7F5E-3D94CD999A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8539" y="4059534"/>
            <a:ext cx="3127681" cy="18813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FBF269E-AD62-78E5-2796-D06A1D413A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5745" y="3050796"/>
            <a:ext cx="3737610" cy="24825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0275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20368-2311-C77C-E80C-691D84952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6029" y="455674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latin typeface="Avenir Next LT Pro" panose="020B0504020202020204" pitchFamily="34" charset="0"/>
              </a:rPr>
              <a:t>About the Skills Lab Program</a:t>
            </a:r>
          </a:p>
        </p:txBody>
      </p:sp>
      <p:pic>
        <p:nvPicPr>
          <p:cNvPr id="6" name="Content Placeholder 5" descr="A logo for a company&#10;&#10;Description automatically generated">
            <a:extLst>
              <a:ext uri="{FF2B5EF4-FFF2-40B4-BE49-F238E27FC236}">
                <a16:creationId xmlns:a16="http://schemas.microsoft.com/office/drawing/2014/main" id="{1D101477-1CE3-FCC6-9CA4-D784BA22BC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71" y="98607"/>
            <a:ext cx="1828959" cy="1621677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4563916-1508-8838-0075-B27DE59B42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98389"/>
            <a:ext cx="12180864" cy="8596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BE23A3C-9957-D5DE-45CD-A7BA50298F92}"/>
              </a:ext>
            </a:extLst>
          </p:cNvPr>
          <p:cNvSpPr txBox="1"/>
          <p:nvPr/>
        </p:nvSpPr>
        <p:spPr>
          <a:xfrm>
            <a:off x="771291" y="1959429"/>
            <a:ext cx="108639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 Next LT Pro" panose="020B0504020202020204" pitchFamily="34" charset="0"/>
              </a:rPr>
              <a:t>Explore The Trades and Ferguson partnered in 2021 to bring the skilled trades back into the classroom.</a:t>
            </a:r>
          </a:p>
          <a:p>
            <a:endParaRPr lang="en-US" sz="2000" dirty="0">
              <a:latin typeface="Avenir Next LT Pro" panose="020B0504020202020204" pitchFamily="34" charset="0"/>
            </a:endParaRPr>
          </a:p>
          <a:p>
            <a:r>
              <a:rPr lang="en-US" sz="2000" dirty="0">
                <a:latin typeface="Avenir Next LT Pro" panose="020B0504020202020204" pitchFamily="34" charset="0"/>
              </a:rPr>
              <a:t>Since 2021, over 1,100 students at 14 schools throughout the U.S. have started their trades education through the Skills Lab program.</a:t>
            </a:r>
          </a:p>
          <a:p>
            <a:r>
              <a:rPr lang="en-US" sz="2000" dirty="0">
                <a:latin typeface="Avenir Next LT Pro" panose="020B0504020202020204" pitchFamily="34" charset="0"/>
              </a:rPr>
              <a:t> </a:t>
            </a:r>
            <a:endParaRPr lang="en-US" sz="2000" b="1" dirty="0">
              <a:latin typeface="Avenir Next LT Pro" panose="020B05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442B4A7-0AA8-3603-7009-F0115E6C9F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07464" y="3725172"/>
            <a:ext cx="2904730" cy="2178548"/>
          </a:xfrm>
          <a:prstGeom prst="rect">
            <a:avLst/>
          </a:prstGeom>
        </p:spPr>
      </p:pic>
      <p:pic>
        <p:nvPicPr>
          <p:cNvPr id="11" name="Picture 10" descr="A group of men in a warehouse&#10;&#10;Description automatically generated">
            <a:extLst>
              <a:ext uri="{FF2B5EF4-FFF2-40B4-BE49-F238E27FC236}">
                <a16:creationId xmlns:a16="http://schemas.microsoft.com/office/drawing/2014/main" id="{B62FE111-0E66-F50C-6357-0B90A938E8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635" y="3574641"/>
            <a:ext cx="3105439" cy="2329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822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20368-2311-C77C-E80C-691D84952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632" y="384268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latin typeface="Avenir Next LT Pro" panose="020B0504020202020204" pitchFamily="34" charset="0"/>
              </a:rPr>
              <a:t>Skills Lab Recipients</a:t>
            </a:r>
          </a:p>
        </p:txBody>
      </p:sp>
      <p:pic>
        <p:nvPicPr>
          <p:cNvPr id="6" name="Content Placeholder 5" descr="A logo for a company&#10;&#10;Description automatically generated">
            <a:extLst>
              <a:ext uri="{FF2B5EF4-FFF2-40B4-BE49-F238E27FC236}">
                <a16:creationId xmlns:a16="http://schemas.microsoft.com/office/drawing/2014/main" id="{1D101477-1CE3-FCC6-9CA4-D784BA22BC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67" y="75716"/>
            <a:ext cx="1828959" cy="1621677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4563916-1508-8838-0075-B27DE59B42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98389"/>
            <a:ext cx="12180864" cy="8596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BE23A3C-9957-D5DE-45CD-A7BA50298F92}"/>
              </a:ext>
            </a:extLst>
          </p:cNvPr>
          <p:cNvSpPr txBox="1"/>
          <p:nvPr/>
        </p:nvSpPr>
        <p:spPr>
          <a:xfrm>
            <a:off x="435483" y="2075872"/>
            <a:ext cx="8329827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latin typeface="Avenir Next LT Pro" panose="020B0504020202020204" pitchFamily="34" charset="0"/>
              </a:rPr>
              <a:t>2021-2022 Skills Lab Recipients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7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</a:rPr>
              <a:t>Byron Martin Advanced Technology Center – Plumbing (TX)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7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</a:rPr>
              <a:t>Washburn Tech – Plumbing (KS)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7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</a:rPr>
              <a:t>Haney Technical College – HVAC (FL)</a:t>
            </a:r>
            <a:endParaRPr lang="en-US" sz="1700" dirty="0">
              <a:latin typeface="Avenir Next LT Pro" panose="020B0504020202020204" pitchFamily="34" charset="0"/>
            </a:endParaRPr>
          </a:p>
          <a:p>
            <a:r>
              <a:rPr lang="en-US" sz="1600" dirty="0">
                <a:latin typeface="Avenir Next LT Pro" panose="020B0504020202020204" pitchFamily="34" charset="0"/>
              </a:rPr>
              <a:t> </a:t>
            </a:r>
            <a:endParaRPr lang="en-US" sz="1600" b="1" dirty="0">
              <a:latin typeface="Avenir Next LT Pro" panose="020B05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27687D-D186-5FDA-3B96-D6945528F44E}"/>
              </a:ext>
            </a:extLst>
          </p:cNvPr>
          <p:cNvSpPr txBox="1"/>
          <p:nvPr/>
        </p:nvSpPr>
        <p:spPr>
          <a:xfrm>
            <a:off x="435483" y="3674948"/>
            <a:ext cx="6493163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latin typeface="Avenir Next LT Pro" panose="020B0504020202020204" pitchFamily="34" charset="0"/>
              </a:rPr>
              <a:t>2022-2023 Skills Lab Recipients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7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</a:rPr>
              <a:t>Bronx Design &amp; Construction High School – Plumbing (</a:t>
            </a:r>
            <a:r>
              <a:rPr lang="en-US" sz="1700" dirty="0">
                <a:solidFill>
                  <a:srgbClr val="000000"/>
                </a:solidFill>
                <a:latin typeface="Avenir Next LT Pro" panose="020B0504020202020204" pitchFamily="34" charset="0"/>
              </a:rPr>
              <a:t>NY</a:t>
            </a:r>
            <a:r>
              <a:rPr lang="en-US" sz="17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</a:rPr>
              <a:t>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7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</a:rPr>
              <a:t>Carroll Co. Career &amp; Technical Center – HVAC (MD)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7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</a:rPr>
              <a:t>Franklin Co. High School – Plumbing (VA)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7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</a:rPr>
              <a:t>Hastings High School – Plumbing (MI)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7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</a:rPr>
              <a:t>Lyman High School – Plumbing (FL)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7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</a:rPr>
              <a:t>Milford Mill Academy – Plumbing (MD)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653FFE-195F-3622-0E90-9AB413D99E95}"/>
              </a:ext>
            </a:extLst>
          </p:cNvPr>
          <p:cNvSpPr txBox="1"/>
          <p:nvPr/>
        </p:nvSpPr>
        <p:spPr>
          <a:xfrm>
            <a:off x="6539344" y="3898169"/>
            <a:ext cx="5301673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7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</a:rPr>
              <a:t>Milford Mill Academy – Plumbing (MD)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7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</a:rPr>
              <a:t>Roxbury High School – Plumbing (NJ)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7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</a:rPr>
              <a:t>Somerset Co. Tech. High School – HVAC (MD)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7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</a:rPr>
              <a:t>SVHEC Career Tech Academy – HVAC (VA)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7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</a:rPr>
              <a:t>West Lincoln Middle School – Plumbing (NC)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7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</a:rPr>
              <a:t>Western School of Tech &amp; Env. Science – Plumbing (MD)</a:t>
            </a:r>
          </a:p>
        </p:txBody>
      </p:sp>
    </p:spTree>
    <p:extLst>
      <p:ext uri="{BB962C8B-B14F-4D97-AF65-F5344CB8AC3E}">
        <p14:creationId xmlns:p14="http://schemas.microsoft.com/office/powerpoint/2010/main" val="899056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20368-2311-C77C-E80C-691D84952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632" y="28144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latin typeface="Avenir Next LT Pro" panose="020B0504020202020204" pitchFamily="34" charset="0"/>
              </a:rPr>
              <a:t>Eligibility</a:t>
            </a:r>
          </a:p>
        </p:txBody>
      </p:sp>
      <p:pic>
        <p:nvPicPr>
          <p:cNvPr id="6" name="Content Placeholder 5" descr="A logo for a company&#10;&#10;Description automatically generated">
            <a:extLst>
              <a:ext uri="{FF2B5EF4-FFF2-40B4-BE49-F238E27FC236}">
                <a16:creationId xmlns:a16="http://schemas.microsoft.com/office/drawing/2014/main" id="{326932DD-CDD7-94CB-913F-A8764E20CC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45" y="133382"/>
            <a:ext cx="1828959" cy="1621677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4563916-1508-8838-0075-B27DE59B42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98389"/>
            <a:ext cx="12180864" cy="85961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17E76E1-6142-AB6E-FAA2-CBF9B6C84773}"/>
              </a:ext>
            </a:extLst>
          </p:cNvPr>
          <p:cNvSpPr txBox="1"/>
          <p:nvPr/>
        </p:nvSpPr>
        <p:spPr>
          <a:xfrm>
            <a:off x="679269" y="1959429"/>
            <a:ext cx="659674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venir Next LT Pro" panose="020B0504020202020204" pitchFamily="34" charset="0"/>
              </a:rPr>
              <a:t>Middle schools and high schools (grades 6-12) are eligible to apply.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Avenir Next LT Pro" panose="020B05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venir Next LT Pro" panose="020B0504020202020204" pitchFamily="34" charset="0"/>
              </a:rPr>
              <a:t>Includes public, private, CTE, or charter schools.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Avenir Next LT Pro" panose="020B05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venir Next LT Pro" panose="020B0504020202020204" pitchFamily="34" charset="0"/>
              </a:rPr>
              <a:t>Schools that have received a Skills Lab award within the past 24 months are not eligible to receive funding. </a:t>
            </a:r>
          </a:p>
        </p:txBody>
      </p:sp>
      <p:pic>
        <p:nvPicPr>
          <p:cNvPr id="7" name="Picture 6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DA5CE53A-CFEC-AB63-C8EB-33CB88AF3F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3394" y="1959429"/>
            <a:ext cx="4316119" cy="3237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695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20368-2311-C77C-E80C-691D84952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0343" y="32031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latin typeface="Avenir Next LT Pro" panose="020B0504020202020204" pitchFamily="34" charset="0"/>
              </a:rPr>
              <a:t>Application Types</a:t>
            </a:r>
          </a:p>
        </p:txBody>
      </p:sp>
      <p:pic>
        <p:nvPicPr>
          <p:cNvPr id="6" name="Content Placeholder 5" descr="A logo for a company&#10;&#10;Description automatically generated">
            <a:extLst>
              <a:ext uri="{FF2B5EF4-FFF2-40B4-BE49-F238E27FC236}">
                <a16:creationId xmlns:a16="http://schemas.microsoft.com/office/drawing/2014/main" id="{326932DD-CDD7-94CB-913F-A8764E20CC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27" y="126466"/>
            <a:ext cx="1828959" cy="1621677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4563916-1508-8838-0075-B27DE59B42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98389"/>
            <a:ext cx="12180864" cy="85961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6F3194A-F8D2-E75A-66F9-749DD31D24FB}"/>
              </a:ext>
            </a:extLst>
          </p:cNvPr>
          <p:cNvSpPr txBox="1"/>
          <p:nvPr/>
        </p:nvSpPr>
        <p:spPr>
          <a:xfrm>
            <a:off x="535656" y="1975044"/>
            <a:ext cx="50161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latin typeface="Avenir Next LT Pro" panose="020B0504020202020204" pitchFamily="34" charset="0"/>
              </a:rPr>
              <a:t>New Skills Lab</a:t>
            </a:r>
          </a:p>
          <a:p>
            <a:r>
              <a:rPr lang="en-US" sz="2400" dirty="0">
                <a:latin typeface="Avenir Next LT Pro" panose="020B0504020202020204" pitchFamily="34" charset="0"/>
              </a:rPr>
              <a:t>No existing plumbing or HVAC equipment or education.</a:t>
            </a:r>
          </a:p>
          <a:p>
            <a:endParaRPr lang="en-US" sz="1600" dirty="0">
              <a:latin typeface="Avenir Next LT Pro" panose="020B05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0CFCB3-4A58-D53A-3171-0CEB1660746C}"/>
              </a:ext>
            </a:extLst>
          </p:cNvPr>
          <p:cNvSpPr txBox="1"/>
          <p:nvPr/>
        </p:nvSpPr>
        <p:spPr>
          <a:xfrm>
            <a:off x="5930616" y="1975044"/>
            <a:ext cx="53949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latin typeface="Avenir Next LT Pro" panose="020B0504020202020204" pitchFamily="34" charset="0"/>
              </a:rPr>
              <a:t>Refurbished Skills Lab Application</a:t>
            </a:r>
          </a:p>
          <a:p>
            <a:r>
              <a:rPr lang="en-US" sz="2400" dirty="0">
                <a:latin typeface="Avenir Next LT Pro" panose="020B0504020202020204" pitchFamily="34" charset="0"/>
              </a:rPr>
              <a:t>Existing plumbing or HVAC training space.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Avenir Next LT Pro" panose="020B05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50B267-C9CD-B179-122F-79B289CBB8C8}"/>
              </a:ext>
            </a:extLst>
          </p:cNvPr>
          <p:cNvSpPr txBox="1"/>
          <p:nvPr/>
        </p:nvSpPr>
        <p:spPr>
          <a:xfrm>
            <a:off x="381534" y="4526893"/>
            <a:ext cx="110981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latin typeface="Avenir Next LT Pro" panose="020B0504020202020204" pitchFamily="34" charset="0"/>
              </a:rPr>
              <a:t>Applications </a:t>
            </a:r>
            <a:endParaRPr lang="en-US" sz="2400" dirty="0">
              <a:latin typeface="Avenir Next LT Pro" panose="020B05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venir Next LT Pro" panose="020B0504020202020204" pitchFamily="34" charset="0"/>
              </a:rPr>
              <a:t>Emailed to </a:t>
            </a:r>
            <a:r>
              <a:rPr lang="en-US" sz="2400" dirty="0">
                <a:latin typeface="Avenir Next LT Pro" panose="020B0504020202020204" pitchFamily="34" charset="0"/>
                <a:hlinkClick r:id="rId4"/>
              </a:rPr>
              <a:t>maddys@explorethetrades.org</a:t>
            </a:r>
            <a:endParaRPr lang="en-US" sz="2400" dirty="0">
              <a:latin typeface="Avenir Next LT Pro" panose="020B05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venir Next LT Pro" panose="020B0504020202020204" pitchFamily="34" charset="0"/>
              </a:rPr>
              <a:t>Accessed: </a:t>
            </a:r>
            <a:r>
              <a:rPr lang="en-US" sz="2400" dirty="0">
                <a:latin typeface="Avenir Next LT Pro" panose="020B0504020202020204" pitchFamily="34" charset="0"/>
                <a:hlinkClick r:id="rId5"/>
              </a:rPr>
              <a:t>https://explorethetrades.org/explore-the-trades-skills-lab/</a:t>
            </a:r>
            <a:r>
              <a:rPr lang="en-US" sz="2400" dirty="0">
                <a:latin typeface="Avenir Next LT Pro" panose="020B0504020202020204" pitchFamily="34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7D2CF5-97E5-6E6C-5521-9A4D4523E9AD}"/>
              </a:ext>
            </a:extLst>
          </p:cNvPr>
          <p:cNvSpPr txBox="1"/>
          <p:nvPr/>
        </p:nvSpPr>
        <p:spPr>
          <a:xfrm>
            <a:off x="1848473" y="3351337"/>
            <a:ext cx="81642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latin typeface="Avenir Next LT Pro" panose="020B0504020202020204" pitchFamily="34" charset="0"/>
              </a:rPr>
              <a:t>The amount of new vs. refurbished labs is directly proportional to the number of applications.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673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20368-2311-C77C-E80C-691D84952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632" y="293691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latin typeface="Avenir Next LT Pro" panose="020B0504020202020204" pitchFamily="34" charset="0"/>
              </a:rPr>
              <a:t>Timeline and Dates</a:t>
            </a:r>
          </a:p>
        </p:txBody>
      </p:sp>
      <p:pic>
        <p:nvPicPr>
          <p:cNvPr id="10" name="Content Placeholder 9" descr="A logo for a company&#10;&#10;Description automatically generated">
            <a:extLst>
              <a:ext uri="{FF2B5EF4-FFF2-40B4-BE49-F238E27FC236}">
                <a16:creationId xmlns:a16="http://schemas.microsoft.com/office/drawing/2014/main" id="{694D0BC9-2E76-D002-4880-3777E252E9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67" y="145633"/>
            <a:ext cx="1828959" cy="1621677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4563916-1508-8838-0075-B27DE59B42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98389"/>
            <a:ext cx="12180864" cy="859611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6921DAD-ED75-EC2B-8465-F890AC63F27E}"/>
              </a:ext>
            </a:extLst>
          </p:cNvPr>
          <p:cNvCxnSpPr/>
          <p:nvPr/>
        </p:nvCxnSpPr>
        <p:spPr>
          <a:xfrm>
            <a:off x="343868" y="3749040"/>
            <a:ext cx="111295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D78AEFC-8C43-34D0-4A97-53E0ABC1E3F6}"/>
              </a:ext>
            </a:extLst>
          </p:cNvPr>
          <p:cNvSpPr txBox="1"/>
          <p:nvPr/>
        </p:nvSpPr>
        <p:spPr>
          <a:xfrm>
            <a:off x="9287691" y="3866607"/>
            <a:ext cx="2251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venir Next LT Pro" panose="020B0504020202020204" pitchFamily="34" charset="0"/>
              </a:rPr>
              <a:t>Finished</a:t>
            </a:r>
            <a:r>
              <a:rPr lang="en-US" dirty="0">
                <a:latin typeface="Avenir Next LT Pro" panose="020B0504020202020204" pitchFamily="34" charset="0"/>
              </a:rPr>
              <a:t> </a:t>
            </a:r>
            <a:r>
              <a:rPr lang="en-US" b="1" dirty="0">
                <a:latin typeface="Avenir Next LT Pro" panose="020B0504020202020204" pitchFamily="34" charset="0"/>
              </a:rPr>
              <a:t>Skills Lab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843454-485A-780A-446B-16267CBD95C4}"/>
              </a:ext>
            </a:extLst>
          </p:cNvPr>
          <p:cNvSpPr txBox="1"/>
          <p:nvPr/>
        </p:nvSpPr>
        <p:spPr>
          <a:xfrm>
            <a:off x="343868" y="2495006"/>
            <a:ext cx="1828959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Avenir Next LT Pro" panose="020B0504020202020204" pitchFamily="34" charset="0"/>
              </a:rPr>
              <a:t>March 31 - </a:t>
            </a:r>
            <a:r>
              <a:rPr lang="en-US" b="1" baseline="30000" dirty="0">
                <a:latin typeface="Avenir Next LT Pro" panose="020B0504020202020204" pitchFamily="34" charset="0"/>
              </a:rPr>
              <a:t> </a:t>
            </a:r>
            <a:r>
              <a:rPr lang="en-US" b="1" dirty="0">
                <a:latin typeface="Avenir Next LT Pro" panose="020B0504020202020204" pitchFamily="34" charset="0"/>
              </a:rPr>
              <a:t> </a:t>
            </a:r>
            <a:r>
              <a:rPr lang="en-US" dirty="0">
                <a:latin typeface="Avenir Next LT Pro" panose="020B0504020202020204" pitchFamily="34" charset="0"/>
              </a:rPr>
              <a:t>Applications close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7C98086-7839-899B-BF58-22E257BD07F4}"/>
              </a:ext>
            </a:extLst>
          </p:cNvPr>
          <p:cNvSpPr txBox="1"/>
          <p:nvPr/>
        </p:nvSpPr>
        <p:spPr>
          <a:xfrm>
            <a:off x="1963540" y="4051273"/>
            <a:ext cx="1569834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Avenir Next LT Pro" panose="020B0504020202020204" pitchFamily="34" charset="0"/>
              </a:rPr>
              <a:t>April - </a:t>
            </a:r>
            <a:endParaRPr lang="en-US" dirty="0">
              <a:latin typeface="Avenir Next LT Pro" panose="020B0504020202020204" pitchFamily="34" charset="0"/>
            </a:endParaRPr>
          </a:p>
          <a:p>
            <a:r>
              <a:rPr lang="en-US" dirty="0">
                <a:latin typeface="Avenir Next LT Pro" panose="020B0504020202020204" pitchFamily="34" charset="0"/>
              </a:rPr>
              <a:t>Applications reviewed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99C02B-8800-AD75-F378-1DB1959CDB20}"/>
              </a:ext>
            </a:extLst>
          </p:cNvPr>
          <p:cNvSpPr txBox="1"/>
          <p:nvPr/>
        </p:nvSpPr>
        <p:spPr>
          <a:xfrm>
            <a:off x="3058048" y="2505670"/>
            <a:ext cx="1828959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Avenir Next LT Pro" panose="020B0504020202020204" pitchFamily="34" charset="0"/>
              </a:rPr>
              <a:t>May 1 -  </a:t>
            </a:r>
            <a:r>
              <a:rPr lang="en-US" dirty="0">
                <a:latin typeface="Avenir Next LT Pro" panose="020B0504020202020204" pitchFamily="34" charset="0"/>
              </a:rPr>
              <a:t>Recipients announced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D4D4B1B-4B42-2A00-6ACE-AD5571B8C492}"/>
              </a:ext>
            </a:extLst>
          </p:cNvPr>
          <p:cNvSpPr txBox="1"/>
          <p:nvPr/>
        </p:nvSpPr>
        <p:spPr>
          <a:xfrm>
            <a:off x="5105080" y="4051273"/>
            <a:ext cx="225124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Avenir Next LT Pro" panose="020B0504020202020204" pitchFamily="34" charset="0"/>
              </a:rPr>
              <a:t>May – June </a:t>
            </a:r>
          </a:p>
          <a:p>
            <a:r>
              <a:rPr lang="en-US" dirty="0">
                <a:latin typeface="Avenir Next LT Pro" panose="020B0504020202020204" pitchFamily="34" charset="0"/>
              </a:rPr>
              <a:t>Work with local Ferguson contact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6A50589-828A-91E2-169B-ED7381561F1A}"/>
              </a:ext>
            </a:extLst>
          </p:cNvPr>
          <p:cNvSpPr txBox="1"/>
          <p:nvPr/>
        </p:nvSpPr>
        <p:spPr>
          <a:xfrm>
            <a:off x="6090432" y="2531956"/>
            <a:ext cx="1828959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Avenir Next LT Pro" panose="020B0504020202020204" pitchFamily="34" charset="0"/>
              </a:rPr>
              <a:t>July</a:t>
            </a:r>
            <a:r>
              <a:rPr lang="en-US" dirty="0">
                <a:latin typeface="Avenir Next LT Pro" panose="020B0504020202020204" pitchFamily="34" charset="0"/>
              </a:rPr>
              <a:t> </a:t>
            </a:r>
            <a:r>
              <a:rPr lang="en-US" b="1" dirty="0">
                <a:latin typeface="Avenir Next LT Pro" panose="020B0504020202020204" pitchFamily="34" charset="0"/>
              </a:rPr>
              <a:t>31 - </a:t>
            </a:r>
            <a:r>
              <a:rPr lang="en-US" b="1" baseline="30000" dirty="0">
                <a:latin typeface="Avenir Next LT Pro" panose="020B0504020202020204" pitchFamily="34" charset="0"/>
              </a:rPr>
              <a:t> </a:t>
            </a:r>
            <a:r>
              <a:rPr lang="en-US" dirty="0">
                <a:latin typeface="Avenir Next LT Pro" panose="020B0504020202020204" pitchFamily="34" charset="0"/>
              </a:rPr>
              <a:t> Order skills lab equipment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72324BA-5B03-219B-4E20-FC3235CC6D17}"/>
              </a:ext>
            </a:extLst>
          </p:cNvPr>
          <p:cNvSpPr txBox="1"/>
          <p:nvPr/>
        </p:nvSpPr>
        <p:spPr>
          <a:xfrm>
            <a:off x="9033681" y="2505670"/>
            <a:ext cx="2439742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Avenir Next LT Pro" panose="020B0504020202020204" pitchFamily="34" charset="0"/>
              </a:rPr>
              <a:t>September -December</a:t>
            </a:r>
            <a:r>
              <a:rPr lang="en-US" dirty="0">
                <a:latin typeface="Avenir Next LT Pro" panose="020B0504020202020204" pitchFamily="34" charset="0"/>
              </a:rPr>
              <a:t> </a:t>
            </a:r>
            <a:r>
              <a:rPr lang="en-US" b="1" dirty="0">
                <a:latin typeface="Avenir Next LT Pro" panose="020B0504020202020204" pitchFamily="34" charset="0"/>
              </a:rPr>
              <a:t>–</a:t>
            </a:r>
            <a:r>
              <a:rPr lang="en-US" dirty="0">
                <a:latin typeface="Avenir Next LT Pro" panose="020B0504020202020204" pitchFamily="34" charset="0"/>
              </a:rPr>
              <a:t> Skills Lab is finished </a:t>
            </a:r>
          </a:p>
        </p:txBody>
      </p:sp>
    </p:spTree>
    <p:extLst>
      <p:ext uri="{BB962C8B-B14F-4D97-AF65-F5344CB8AC3E}">
        <p14:creationId xmlns:p14="http://schemas.microsoft.com/office/powerpoint/2010/main" val="1812215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20368-2311-C77C-E80C-691D84952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2309" y="365123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latin typeface="Avenir Next LT Pro" panose="020B0504020202020204" pitchFamily="34" charset="0"/>
              </a:rPr>
              <a:t>Equipment Order and Payment</a:t>
            </a:r>
          </a:p>
        </p:txBody>
      </p:sp>
      <p:pic>
        <p:nvPicPr>
          <p:cNvPr id="6" name="Content Placeholder 5" descr="A logo for a company&#10;&#10;Description automatically generated">
            <a:extLst>
              <a:ext uri="{FF2B5EF4-FFF2-40B4-BE49-F238E27FC236}">
                <a16:creationId xmlns:a16="http://schemas.microsoft.com/office/drawing/2014/main" id="{9EBF94BF-C9ED-461F-DC0B-F9BEA75E83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91" y="217067"/>
            <a:ext cx="1828959" cy="1621677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4563916-1508-8838-0075-B27DE59B42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98389"/>
            <a:ext cx="12180864" cy="85961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0DCFAD-A5D6-19DE-BD33-510300BEE4A6}"/>
              </a:ext>
            </a:extLst>
          </p:cNvPr>
          <p:cNvSpPr txBox="1"/>
          <p:nvPr/>
        </p:nvSpPr>
        <p:spPr>
          <a:xfrm>
            <a:off x="174091" y="2166572"/>
            <a:ext cx="611785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venir Next LT Pro" panose="020B0504020202020204" pitchFamily="34" charset="0"/>
              </a:rPr>
              <a:t>Schools will work with their Ferguson store to select equipment.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Avenir Next LT Pro" panose="020B05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venir Next LT Pro" panose="020B0504020202020204" pitchFamily="34" charset="0"/>
              </a:rPr>
              <a:t>Once the final order is ready, your Ferguson contact will send it to Explore The Trades for final approval.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Avenir Next LT Pro" panose="020B05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venir Next LT Pro" panose="020B0504020202020204" pitchFamily="34" charset="0"/>
              </a:rPr>
              <a:t>Once the order has been approved, Explore The Trades will complete the purchase process with the respective Ferguson branch.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3CA102-3795-5AA1-425D-B59FBC71A75B}"/>
              </a:ext>
            </a:extLst>
          </p:cNvPr>
          <p:cNvSpPr txBox="1"/>
          <p:nvPr/>
        </p:nvSpPr>
        <p:spPr>
          <a:xfrm>
            <a:off x="6291943" y="2166572"/>
            <a:ext cx="59219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venir Next LT Pro" panose="020B0504020202020204" pitchFamily="34" charset="0"/>
              </a:rPr>
              <a:t>Schools are not responsible for any transactions.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Avenir Next LT Pro" panose="020B05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venir Next LT Pro" panose="020B0504020202020204" pitchFamily="34" charset="0"/>
              </a:rPr>
              <a:t>School will coordinate delivery with their Ferguson branch.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6797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924</TotalTime>
  <Words>769</Words>
  <Application>Microsoft Office PowerPoint</Application>
  <PresentationFormat>Widescreen</PresentationFormat>
  <Paragraphs>115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Avenir Next LT Pro</vt:lpstr>
      <vt:lpstr>Calibri</vt:lpstr>
      <vt:lpstr>Calibri Light</vt:lpstr>
      <vt:lpstr>Office Theme</vt:lpstr>
      <vt:lpstr>PowerPoint Presentation</vt:lpstr>
      <vt:lpstr>Today’s Topics</vt:lpstr>
      <vt:lpstr>About Explore The Trades</vt:lpstr>
      <vt:lpstr>About the Skills Lab Program</vt:lpstr>
      <vt:lpstr>Skills Lab Recipients</vt:lpstr>
      <vt:lpstr>Eligibility</vt:lpstr>
      <vt:lpstr>Application Types</vt:lpstr>
      <vt:lpstr>Timeline and Dates</vt:lpstr>
      <vt:lpstr>Equipment Order and Payment</vt:lpstr>
      <vt:lpstr>Equipment Order and Payment</vt:lpstr>
      <vt:lpstr>Additional Program Details</vt:lpstr>
      <vt:lpstr>Follow-Up Reporting</vt:lpstr>
      <vt:lpstr>Skills Lab Instructors</vt:lpstr>
      <vt:lpstr>Questions</vt:lpstr>
      <vt:lpstr>Contact 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Madelyne Sorenson</dc:creator>
  <cp:lastModifiedBy>Madelyne Sorenson</cp:lastModifiedBy>
  <cp:revision>2</cp:revision>
  <dcterms:created xsi:type="dcterms:W3CDTF">2024-01-08T20:52:06Z</dcterms:created>
  <dcterms:modified xsi:type="dcterms:W3CDTF">2024-02-28T18:58:18Z</dcterms:modified>
</cp:coreProperties>
</file>