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Impact" charset="1" panose="020B0806030902050204"/>
      <p:regular r:id="rId20"/>
    </p:embeddedFont>
    <p:embeddedFont>
      <p:font typeface="Avenir" charset="1" panose="020B0503020203020204"/>
      <p:regular r:id="rId21"/>
    </p:embeddedFont>
    <p:embeddedFont>
      <p:font typeface="Avenir Bold" charset="1" panose="020B0703020203020204"/>
      <p:regular r:id="rId22"/>
    </p:embeddedFont>
    <p:embeddedFont>
      <p:font typeface="Montserrat"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linkedin.com/company/explorethetrades/" TargetMode="External" Type="http://schemas.openxmlformats.org/officeDocument/2006/relationships/hyperlink"/><Relationship Id="rId11" Target="../media/image16.png" Type="http://schemas.openxmlformats.org/officeDocument/2006/relationships/image"/><Relationship Id="rId12" Target="https://www.pinterest.com/explorethetrades/" TargetMode="External" Type="http://schemas.openxmlformats.org/officeDocument/2006/relationships/hyperlink"/><Relationship Id="rId13" Target="https://explorethetrades.org" TargetMode="External" Type="http://schemas.openxmlformats.org/officeDocument/2006/relationships/hyperlink"/><Relationship Id="rId14" Target="../media/image17.png" Type="http://schemas.openxmlformats.org/officeDocument/2006/relationships/image"/><Relationship Id="rId2" Target="../media/image1.png" Type="http://schemas.openxmlformats.org/officeDocument/2006/relationships/image"/><Relationship Id="rId3" Target="../media/image12.png" Type="http://schemas.openxmlformats.org/officeDocument/2006/relationships/image"/><Relationship Id="rId4" Target="https://www.facebook.com/explorethetrades" TargetMode="External" Type="http://schemas.openxmlformats.org/officeDocument/2006/relationships/hyperlink"/><Relationship Id="rId5" Target="../media/image13.png" Type="http://schemas.openxmlformats.org/officeDocument/2006/relationships/image"/><Relationship Id="rId6" Target="https://www.instagram.com/explorethetrades/" TargetMode="External" Type="http://schemas.openxmlformats.org/officeDocument/2006/relationships/hyperlink"/><Relationship Id="rId7" Target="../media/image14.png" Type="http://schemas.openxmlformats.org/officeDocument/2006/relationships/image"/><Relationship Id="rId8" Target="https://www.youtube.com/@explorethetrades" TargetMode="External" Type="http://schemas.openxmlformats.org/officeDocument/2006/relationships/hyperlink"/><Relationship Id="rId9"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HVAC</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44000" y="2007870"/>
            <a:ext cx="8838655" cy="7250430"/>
          </a:xfrm>
          <a:prstGeom prst="rect">
            <a:avLst/>
          </a:prstGeom>
        </p:spPr>
        <p:txBody>
          <a:bodyPr anchor="t" rtlCol="false" tIns="0" lIns="0" bIns="0" rIns="0">
            <a:spAutoFit/>
          </a:bodyPr>
          <a:lstStyle/>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residential homes</a:t>
            </a:r>
          </a:p>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commercial buildings</a:t>
            </a:r>
          </a:p>
          <a:p>
            <a:pPr algn="l" marL="906780" indent="-453390" lvl="1">
              <a:lnSpc>
                <a:spcPts val="630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6300"/>
              </a:lnSpc>
              <a:buFont typeface="Arial"/>
              <a:buChar char="•"/>
            </a:pPr>
            <a:r>
              <a:rPr lang="en-US" sz="4200">
                <a:solidFill>
                  <a:srgbClr val="0F2F76"/>
                </a:solidFill>
                <a:latin typeface="Avenir"/>
                <a:ea typeface="Avenir"/>
                <a:cs typeface="Avenir"/>
                <a:sym typeface="Avenir"/>
              </a:rPr>
              <a:t>School systems</a:t>
            </a:r>
          </a:p>
          <a:p>
            <a:pPr algn="l" marL="906780" indent="-453390" lvl="1">
              <a:lnSpc>
                <a:spcPts val="6300"/>
              </a:lnSpc>
              <a:buFont typeface="Arial"/>
              <a:buChar char="•"/>
            </a:pPr>
            <a:r>
              <a:rPr lang="en-US" sz="4200">
                <a:solidFill>
                  <a:srgbClr val="0F2F76"/>
                </a:solidFill>
                <a:latin typeface="Avenir"/>
                <a:ea typeface="Avenir"/>
                <a:cs typeface="Avenir"/>
                <a:sym typeface="Avenir"/>
              </a:rPr>
              <a:t>Universities &amp; colleges</a:t>
            </a:r>
          </a:p>
          <a:p>
            <a:pPr algn="l" marL="906780" indent="-453390" lvl="1">
              <a:lnSpc>
                <a:spcPts val="6300"/>
              </a:lnSpc>
              <a:buFont typeface="Arial"/>
              <a:buChar char="•"/>
            </a:pPr>
            <a:r>
              <a:rPr lang="en-US" sz="4200">
                <a:solidFill>
                  <a:srgbClr val="0F2F76"/>
                </a:solidFill>
                <a:latin typeface="Avenir"/>
                <a:ea typeface="Avenir"/>
                <a:cs typeface="Avenir"/>
                <a:sym typeface="Avenir"/>
              </a:rPr>
              <a:t>Factories &amp; warehouses</a:t>
            </a:r>
          </a:p>
          <a:p>
            <a:pPr algn="l" marL="906780" indent="-453390" lvl="1">
              <a:lnSpc>
                <a:spcPts val="6300"/>
              </a:lnSpc>
              <a:buFont typeface="Arial"/>
              <a:buChar char="•"/>
            </a:pPr>
            <a:r>
              <a:rPr lang="en-US" sz="4200">
                <a:solidFill>
                  <a:srgbClr val="0F2F76"/>
                </a:solidFill>
                <a:latin typeface="Avenir"/>
                <a:ea typeface="Avenir"/>
                <a:cs typeface="Avenir"/>
                <a:sym typeface="Avenir"/>
              </a:rPr>
              <a:t>Data centers</a:t>
            </a:r>
          </a:p>
        </p:txBody>
      </p:sp>
      <p:sp>
        <p:nvSpPr>
          <p:cNvPr name="TextBox 3" id="3"/>
          <p:cNvSpPr txBox="true"/>
          <p:nvPr/>
        </p:nvSpPr>
        <p:spPr>
          <a:xfrm rot="0">
            <a:off x="9786943" y="673645"/>
            <a:ext cx="992963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TYPES OF EMPLOYMENT</a:t>
            </a:r>
          </a:p>
        </p:txBody>
      </p:sp>
      <p:grpSp>
        <p:nvGrpSpPr>
          <p:cNvPr name="Group 4" id="4"/>
          <p:cNvGrpSpPr/>
          <p:nvPr/>
        </p:nvGrpSpPr>
        <p:grpSpPr>
          <a:xfrm rot="0">
            <a:off x="0" y="0"/>
            <a:ext cx="9144000" cy="10287000"/>
            <a:chOff x="0" y="0"/>
            <a:chExt cx="12192000" cy="13716000"/>
          </a:xfrm>
        </p:grpSpPr>
        <p:pic>
          <p:nvPicPr>
            <p:cNvPr name="Picture 5" id="5"/>
            <p:cNvPicPr>
              <a:picLocks noChangeAspect="true"/>
            </p:cNvPicPr>
            <p:nvPr/>
          </p:nvPicPr>
          <p:blipFill>
            <a:blip r:embed="rId2"/>
            <a:srcRect l="20343" t="0" r="20343" b="0"/>
            <a:stretch>
              <a:fillRect/>
            </a:stretch>
          </p:blipFill>
          <p:spPr>
            <a:xfrm flipH="false" flipV="false">
              <a:off x="0" y="0"/>
              <a:ext cx="12192000"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9606337" y="179759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47471" y="3432897"/>
            <a:ext cx="8743570" cy="5825403"/>
          </a:xfrm>
          <a:custGeom>
            <a:avLst/>
            <a:gdLst/>
            <a:ahLst/>
            <a:cxnLst/>
            <a:rect r="r" b="b" t="t" l="l"/>
            <a:pathLst>
              <a:path h="5825403" w="8743570">
                <a:moveTo>
                  <a:pt x="0" y="0"/>
                </a:moveTo>
                <a:lnTo>
                  <a:pt x="8743570" y="0"/>
                </a:lnTo>
                <a:lnTo>
                  <a:pt x="8743570" y="5825403"/>
                </a:lnTo>
                <a:lnTo>
                  <a:pt x="0" y="5825403"/>
                </a:lnTo>
                <a:lnTo>
                  <a:pt x="0" y="0"/>
                </a:lnTo>
                <a:close/>
              </a:path>
            </a:pathLst>
          </a:custGeom>
          <a:blipFill>
            <a:blip r:embed="rId2"/>
            <a:stretch>
              <a:fillRect l="0" t="0" r="0" b="0"/>
            </a:stretch>
          </a:blipFill>
        </p:spPr>
      </p:sp>
      <p:sp>
        <p:nvSpPr>
          <p:cNvPr name="TextBox 3" id="3"/>
          <p:cNvSpPr txBox="true"/>
          <p:nvPr/>
        </p:nvSpPr>
        <p:spPr>
          <a:xfrm rot="0">
            <a:off x="547845" y="2715990"/>
            <a:ext cx="7215989" cy="7268307"/>
          </a:xfrm>
          <a:prstGeom prst="rect">
            <a:avLst/>
          </a:prstGeom>
        </p:spPr>
        <p:txBody>
          <a:bodyPr anchor="t" rtlCol="false" tIns="0" lIns="0" bIns="0" rIns="0">
            <a:spAutoFit/>
          </a:bodyPr>
          <a:lstStyle/>
          <a:p>
            <a:pPr algn="l">
              <a:lnSpc>
                <a:spcPts val="4500"/>
              </a:lnSpc>
            </a:pPr>
            <a:r>
              <a:rPr lang="en-US" sz="3000" b="true">
                <a:solidFill>
                  <a:srgbClr val="0F2F76"/>
                </a:solidFill>
                <a:latin typeface="Avenir Bold"/>
                <a:ea typeface="Avenir Bold"/>
                <a:cs typeface="Avenir Bold"/>
                <a:sym typeface="Avenir Bold"/>
              </a:rPr>
              <a:t>Indoors: </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and repairing systems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basements, attics, mechanical rooms</a:t>
            </a:r>
          </a:p>
          <a:p>
            <a:pPr algn="l">
              <a:lnSpc>
                <a:spcPts val="4500"/>
              </a:lnSpc>
            </a:pPr>
          </a:p>
          <a:p>
            <a:pPr algn="l">
              <a:lnSpc>
                <a:spcPts val="4500"/>
              </a:lnSpc>
            </a:pPr>
            <a:r>
              <a:rPr lang="en-US" sz="3000" b="true">
                <a:solidFill>
                  <a:srgbClr val="0F2F76"/>
                </a:solidFill>
                <a:latin typeface="Avenir Bold"/>
                <a:ea typeface="Avenir Bold"/>
                <a:cs typeface="Avenir Bold"/>
                <a:sym typeface="Avenir Bold"/>
              </a:rPr>
              <a:t>Outdoors:</a:t>
            </a:r>
          </a:p>
          <a:p>
            <a:pPr algn="l" marL="647700" indent="-323850" lvl="1">
              <a:lnSpc>
                <a:spcPts val="4500"/>
              </a:lnSpc>
              <a:buFont typeface="Arial"/>
              <a:buChar char="•"/>
            </a:pPr>
            <a:r>
              <a:rPr lang="en-US" sz="3000">
                <a:solidFill>
                  <a:srgbClr val="0F2F76"/>
                </a:solidFill>
                <a:latin typeface="Avenir"/>
                <a:ea typeface="Avenir"/>
                <a:cs typeface="Avenir"/>
                <a:sym typeface="Avenir"/>
              </a:rPr>
              <a:t>Fixing rooftop units or outdoor A/C units</a:t>
            </a:r>
          </a:p>
          <a:p>
            <a:pPr algn="l" marL="647700" indent="-323850" lvl="1">
              <a:lnSpc>
                <a:spcPts val="4500"/>
              </a:lnSpc>
              <a:buFont typeface="Arial"/>
              <a:buChar char="•"/>
            </a:pPr>
            <a:r>
              <a:rPr lang="en-US" sz="3000">
                <a:solidFill>
                  <a:srgbClr val="0F2F76"/>
                </a:solidFill>
                <a:latin typeface="Avenir"/>
                <a:ea typeface="Avenir"/>
                <a:cs typeface="Avenir"/>
                <a:sym typeface="Avenir"/>
              </a:rPr>
              <a:t>Maintaining systems on building exteriors or in open areas</a:t>
            </a:r>
          </a:p>
          <a:p>
            <a:pPr algn="l" marL="647700" indent="-323850" lvl="1">
              <a:lnSpc>
                <a:spcPts val="4500"/>
              </a:lnSpc>
              <a:buFont typeface="Arial"/>
              <a:buChar char="•"/>
            </a:pPr>
            <a:r>
              <a:rPr lang="en-US" sz="3000">
                <a:solidFill>
                  <a:srgbClr val="0F2F76"/>
                </a:solidFill>
                <a:latin typeface="Avenir"/>
                <a:ea typeface="Avenir"/>
                <a:cs typeface="Avenir"/>
                <a:sym typeface="Avenir"/>
              </a:rPr>
              <a:t>Running ductwork under houses</a:t>
            </a:r>
          </a:p>
          <a:p>
            <a:pPr algn="l">
              <a:lnSpc>
                <a:spcPts val="3692"/>
              </a:lnSpc>
            </a:pPr>
          </a:p>
          <a:p>
            <a:pPr algn="l" marL="0" indent="0" lvl="0">
              <a:lnSpc>
                <a:spcPts val="3692"/>
              </a:lnSpc>
              <a:spcBef>
                <a:spcPct val="0"/>
              </a:spcBef>
            </a:pPr>
          </a:p>
        </p:txBody>
      </p:sp>
      <p:sp>
        <p:nvSpPr>
          <p:cNvPr name="TextBox 4" id="4"/>
          <p:cNvSpPr txBox="true"/>
          <p:nvPr/>
        </p:nvSpPr>
        <p:spPr>
          <a:xfrm rot="0">
            <a:off x="567525" y="1221181"/>
            <a:ext cx="1643677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HVAC TECHNICIANS WORK?</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flipV="true">
            <a:off x="567525" y="2345131"/>
            <a:ext cx="14392617" cy="1905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5208" y="2897157"/>
            <a:ext cx="6774911" cy="4959412"/>
          </a:xfrm>
          <a:custGeom>
            <a:avLst/>
            <a:gdLst/>
            <a:ahLst/>
            <a:cxnLst/>
            <a:rect r="r" b="b" t="t" l="l"/>
            <a:pathLst>
              <a:path h="4959412" w="6774911">
                <a:moveTo>
                  <a:pt x="0" y="0"/>
                </a:moveTo>
                <a:lnTo>
                  <a:pt x="6774911" y="0"/>
                </a:lnTo>
                <a:lnTo>
                  <a:pt x="6774911" y="4959411"/>
                </a:lnTo>
                <a:lnTo>
                  <a:pt x="0" y="4959411"/>
                </a:lnTo>
                <a:lnTo>
                  <a:pt x="0" y="0"/>
                </a:lnTo>
                <a:close/>
              </a:path>
            </a:pathLst>
          </a:custGeom>
          <a:blipFill>
            <a:blip r:embed="rId2"/>
            <a:stretch>
              <a:fillRect l="0" t="0" r="0" b="0"/>
            </a:stretch>
          </a:blipFill>
        </p:spPr>
      </p:sp>
      <p:sp>
        <p:nvSpPr>
          <p:cNvPr name="TextBox 3" id="3"/>
          <p:cNvSpPr txBox="true"/>
          <p:nvPr/>
        </p:nvSpPr>
        <p:spPr>
          <a:xfrm rot="0">
            <a:off x="8396992" y="2945205"/>
            <a:ext cx="9496906" cy="5650230"/>
          </a:xfrm>
          <a:prstGeom prst="rect">
            <a:avLst/>
          </a:prstGeom>
        </p:spPr>
        <p:txBody>
          <a:bodyPr anchor="t" rtlCol="false" tIns="0" lIns="0" bIns="0" rIns="0">
            <a:spAutoFit/>
          </a:bodyPr>
          <a:lstStyle/>
          <a:p>
            <a:pPr algn="l" marL="906780" indent="-453390" lvl="1">
              <a:lnSpc>
                <a:spcPts val="6300"/>
              </a:lnSpc>
              <a:buFont typeface="Arial"/>
              <a:buChar char="•"/>
            </a:pPr>
            <a:r>
              <a:rPr lang="en-US" b="true" sz="4200">
                <a:solidFill>
                  <a:srgbClr val="0F2F76"/>
                </a:solidFill>
                <a:latin typeface="Avenir Bold"/>
                <a:ea typeface="Avenir Bold"/>
                <a:cs typeface="Avenir Bold"/>
                <a:sym typeface="Avenir Bold"/>
              </a:rPr>
              <a:t>Pay varies by location and by experience</a:t>
            </a:r>
          </a:p>
          <a:p>
            <a:pPr algn="l">
              <a:lnSpc>
                <a:spcPts val="6300"/>
              </a:lnSpc>
            </a:pPr>
          </a:p>
          <a:p>
            <a:pPr algn="l" marL="906780" indent="-453390" lvl="1">
              <a:lnSpc>
                <a:spcPts val="6300"/>
              </a:lnSpc>
              <a:buFont typeface="Arial"/>
              <a:buChar char="•"/>
            </a:pPr>
            <a:r>
              <a:rPr lang="en-US" sz="4200">
                <a:solidFill>
                  <a:srgbClr val="0F2F76"/>
                </a:solidFill>
                <a:latin typeface="Avenir"/>
                <a:ea typeface="Avenir"/>
                <a:cs typeface="Avenir"/>
                <a:sym typeface="Avenir"/>
              </a:rPr>
              <a:t>Starting out you can earn on average between $18 to $28 per hour (U.S. Bureau of Labor Statistics, 2024)</a:t>
            </a:r>
          </a:p>
        </p:txBody>
      </p:sp>
      <p:sp>
        <p:nvSpPr>
          <p:cNvPr name="TextBox 4" id="4"/>
          <p:cNvSpPr txBox="true"/>
          <p:nvPr/>
        </p:nvSpPr>
        <p:spPr>
          <a:xfrm rot="0">
            <a:off x="10034966" y="1121324"/>
            <a:ext cx="5532090"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218611" y="270001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773289" y="3111340"/>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019256" y="4156837"/>
            <a:ext cx="5089431" cy="3392954"/>
          </a:xfrm>
          <a:custGeom>
            <a:avLst/>
            <a:gdLst/>
            <a:ahLst/>
            <a:cxnLst/>
            <a:rect r="r" b="b" t="t" l="l"/>
            <a:pathLst>
              <a:path h="3392954" w="5089431">
                <a:moveTo>
                  <a:pt x="0" y="0"/>
                </a:moveTo>
                <a:lnTo>
                  <a:pt x="5089431" y="0"/>
                </a:lnTo>
                <a:lnTo>
                  <a:pt x="5089431" y="3392954"/>
                </a:lnTo>
                <a:lnTo>
                  <a:pt x="0" y="3392954"/>
                </a:lnTo>
                <a:lnTo>
                  <a:pt x="0" y="0"/>
                </a:lnTo>
                <a:close/>
              </a:path>
            </a:pathLst>
          </a:custGeom>
          <a:blipFill>
            <a:blip r:embed="rId4"/>
            <a:stretch>
              <a:fillRect l="0" t="0" r="0" b="0"/>
            </a:stretch>
          </a:blipFill>
        </p:spPr>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grpSp>
        <p:nvGrpSpPr>
          <p:cNvPr name="Group 6" id="6"/>
          <p:cNvGrpSpPr/>
          <p:nvPr/>
        </p:nvGrpSpPr>
        <p:grpSpPr>
          <a:xfrm rot="0">
            <a:off x="2481414" y="1623388"/>
            <a:ext cx="10575151" cy="7904547"/>
            <a:chOff x="0" y="0"/>
            <a:chExt cx="14100201" cy="10539395"/>
          </a:xfrm>
        </p:grpSpPr>
        <p:sp>
          <p:nvSpPr>
            <p:cNvPr name="TextBox 7" id="7"/>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 units need electricity to run fans and compressors, and plumbing systems sometimes use electric pumps for water flow. Understanding how these systems connects makes HVAC technicians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8" id="8"/>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Freeform 3" id="3">
            <a:hlinkClick r:id="rId4" tooltip="https://www.facebook.com/explorethetrades"/>
          </p:cNvPr>
          <p:cNvSpPr/>
          <p:nvPr/>
        </p:nvSpPr>
        <p:spPr>
          <a:xfrm flipH="false" flipV="false" rot="0">
            <a:off x="5871888"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3"/>
            <a:stretch>
              <a:fillRect l="-16356" t="0" r="-16383" b="0"/>
            </a:stretch>
          </a:blipFill>
        </p:spPr>
      </p:sp>
      <p:sp>
        <p:nvSpPr>
          <p:cNvPr name="Freeform 4" id="4">
            <a:hlinkClick r:id="rId6" tooltip="https://www.instagram.com/explorethetrades/"/>
          </p:cNvPr>
          <p:cNvSpPr/>
          <p:nvPr/>
        </p:nvSpPr>
        <p:spPr>
          <a:xfrm flipH="false" flipV="false" rot="0">
            <a:off x="7302478" y="8852122"/>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5"/>
            <a:stretch>
              <a:fillRect l="0" t="0" r="0" b="0"/>
            </a:stretch>
          </a:blipFill>
        </p:spPr>
      </p:sp>
      <p:sp>
        <p:nvSpPr>
          <p:cNvPr name="Freeform 5" id="5">
            <a:hlinkClick r:id="rId8" tooltip="https://www.youtube.com/@explorethetrades"/>
          </p:cNvPr>
          <p:cNvSpPr/>
          <p:nvPr/>
        </p:nvSpPr>
        <p:spPr>
          <a:xfrm flipH="false" flipV="false" rot="0">
            <a:off x="8434718" y="8715246"/>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7"/>
            <a:stretch>
              <a:fillRect l="0" t="0" r="0" b="0"/>
            </a:stretch>
          </a:blipFill>
        </p:spPr>
      </p:sp>
      <p:sp>
        <p:nvSpPr>
          <p:cNvPr name="Freeform 6" id="6">
            <a:hlinkClick r:id="rId10" tooltip="https://www.linkedin.com/company/explorethetrades/"/>
          </p:cNvPr>
          <p:cNvSpPr/>
          <p:nvPr/>
        </p:nvSpPr>
        <p:spPr>
          <a:xfrm flipH="false" flipV="false" rot="0">
            <a:off x="9591675" y="8500568"/>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9"/>
            <a:stretch>
              <a:fillRect l="0" t="0" r="0" b="0"/>
            </a:stretch>
          </a:blipFill>
        </p:spPr>
      </p:sp>
      <p:sp>
        <p:nvSpPr>
          <p:cNvPr name="Freeform 7" id="7">
            <a:hlinkClick r:id="rId12" tooltip="https://www.pinterest.com/explorethetrades/"/>
          </p:cNvPr>
          <p:cNvSpPr/>
          <p:nvPr/>
        </p:nvSpPr>
        <p:spPr>
          <a:xfrm flipH="false" flipV="false" rot="0">
            <a:off x="11107139" y="8764061"/>
            <a:ext cx="988479" cy="988479"/>
          </a:xfrm>
          <a:custGeom>
            <a:avLst/>
            <a:gdLst/>
            <a:ahLst/>
            <a:cxnLst/>
            <a:rect r="r" b="b" t="t" l="l"/>
            <a:pathLst>
              <a:path h="988479" w="988479">
                <a:moveTo>
                  <a:pt x="0" y="0"/>
                </a:moveTo>
                <a:lnTo>
                  <a:pt x="988479" y="0"/>
                </a:lnTo>
                <a:lnTo>
                  <a:pt x="988479" y="988478"/>
                </a:lnTo>
                <a:lnTo>
                  <a:pt x="0" y="988478"/>
                </a:lnTo>
                <a:lnTo>
                  <a:pt x="0" y="0"/>
                </a:lnTo>
                <a:close/>
              </a:path>
            </a:pathLst>
          </a:custGeom>
          <a:blipFill>
            <a:blip r:embed="rId11"/>
            <a:stretch>
              <a:fillRect l="0" t="0" r="0" b="0"/>
            </a:stretch>
          </a:blipFill>
        </p:spPr>
      </p:sp>
      <p:sp>
        <p:nvSpPr>
          <p:cNvPr name="TextBox 8" id="8"/>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1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9" id="9"/>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14"/>
            <a:stretch>
              <a:fillRect l="0" t="0" r="0" b="0"/>
            </a:stretch>
          </a:blipFill>
        </p:spPr>
      </p:sp>
      <p:sp>
        <p:nvSpPr>
          <p:cNvPr name="TextBox 10" id="10"/>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11" id="11"/>
          <p:cNvSpPr/>
          <p:nvPr/>
        </p:nvSpPr>
        <p:spPr>
          <a:xfrm>
            <a:off x="5387063" y="1748647"/>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683579" y="3676336"/>
            <a:ext cx="4469857" cy="3249930"/>
          </a:xfrm>
          <a:prstGeom prst="rect">
            <a:avLst/>
          </a:prstGeom>
        </p:spPr>
        <p:txBody>
          <a:bodyPr anchor="t" rtlCol="false" tIns="0" lIns="0" bIns="0" rIns="0">
            <a:spAutoFit/>
          </a:bodyPr>
          <a:lstStyle/>
          <a:p>
            <a:pPr algn="l">
              <a:lnSpc>
                <a:spcPts val="6300"/>
              </a:lnSpc>
            </a:pPr>
            <a:r>
              <a:rPr lang="en-US" sz="4200" b="true">
                <a:solidFill>
                  <a:srgbClr val="0F2F76"/>
                </a:solidFill>
                <a:latin typeface="Avenir Bold"/>
                <a:ea typeface="Avenir Bold"/>
                <a:cs typeface="Avenir Bold"/>
                <a:sym typeface="Avenir Bold"/>
              </a:rPr>
              <a:t>H</a:t>
            </a:r>
            <a:r>
              <a:rPr lang="en-US" sz="4200">
                <a:solidFill>
                  <a:srgbClr val="0F2F76"/>
                </a:solidFill>
                <a:latin typeface="Avenir"/>
                <a:ea typeface="Avenir"/>
                <a:cs typeface="Avenir"/>
                <a:sym typeface="Avenir"/>
              </a:rPr>
              <a:t> - Heating</a:t>
            </a:r>
          </a:p>
          <a:p>
            <a:pPr algn="l">
              <a:lnSpc>
                <a:spcPts val="6300"/>
              </a:lnSpc>
            </a:pPr>
            <a:r>
              <a:rPr lang="en-US" sz="4200" b="true">
                <a:solidFill>
                  <a:srgbClr val="0F2F76"/>
                </a:solidFill>
                <a:latin typeface="Avenir Bold"/>
                <a:ea typeface="Avenir Bold"/>
                <a:cs typeface="Avenir Bold"/>
                <a:sym typeface="Avenir Bold"/>
              </a:rPr>
              <a:t>V</a:t>
            </a:r>
            <a:r>
              <a:rPr lang="en-US" sz="4200">
                <a:solidFill>
                  <a:srgbClr val="0F2F76"/>
                </a:solidFill>
                <a:latin typeface="Avenir"/>
                <a:ea typeface="Avenir"/>
                <a:cs typeface="Avenir"/>
                <a:sym typeface="Avenir"/>
              </a:rPr>
              <a:t> - Ventilation</a:t>
            </a:r>
          </a:p>
          <a:p>
            <a:pPr algn="l">
              <a:lnSpc>
                <a:spcPts val="6300"/>
              </a:lnSpc>
            </a:pPr>
            <a:r>
              <a:rPr lang="en-US" sz="4200" b="true">
                <a:solidFill>
                  <a:srgbClr val="0F2F76"/>
                </a:solidFill>
                <a:latin typeface="Avenir Bold"/>
                <a:ea typeface="Avenir Bold"/>
                <a:cs typeface="Avenir Bold"/>
                <a:sym typeface="Avenir Bold"/>
              </a:rPr>
              <a:t>A </a:t>
            </a:r>
            <a:r>
              <a:rPr lang="en-US" sz="4200">
                <a:solidFill>
                  <a:srgbClr val="0F2F76"/>
                </a:solidFill>
                <a:latin typeface="Avenir"/>
                <a:ea typeface="Avenir"/>
                <a:cs typeface="Avenir"/>
                <a:sym typeface="Avenir"/>
              </a:rPr>
              <a:t>- Air </a:t>
            </a:r>
          </a:p>
          <a:p>
            <a:pPr algn="l" marL="0" indent="0" lvl="0">
              <a:lnSpc>
                <a:spcPts val="6300"/>
              </a:lnSpc>
              <a:spcBef>
                <a:spcPct val="0"/>
              </a:spcBef>
            </a:pPr>
            <a:r>
              <a:rPr lang="en-US" b="true" sz="4200">
                <a:solidFill>
                  <a:srgbClr val="0F2F76"/>
                </a:solidFill>
                <a:latin typeface="Avenir Bold"/>
                <a:ea typeface="Avenir Bold"/>
                <a:cs typeface="Avenir Bold"/>
                <a:sym typeface="Avenir Bold"/>
              </a:rPr>
              <a:t>C</a:t>
            </a:r>
            <a:r>
              <a:rPr lang="en-US" sz="4200">
                <a:solidFill>
                  <a:srgbClr val="0F2F76"/>
                </a:solidFill>
                <a:latin typeface="Avenir"/>
                <a:ea typeface="Avenir"/>
                <a:cs typeface="Avenir"/>
                <a:sym typeface="Avenir"/>
              </a:rPr>
              <a:t> - Conditioning</a:t>
            </a:r>
          </a:p>
        </p:txBody>
      </p:sp>
      <p:sp>
        <p:nvSpPr>
          <p:cNvPr name="TextBox 3" id="3"/>
          <p:cNvSpPr txBox="true"/>
          <p:nvPr/>
        </p:nvSpPr>
        <p:spPr>
          <a:xfrm rot="0">
            <a:off x="11455913" y="1706776"/>
            <a:ext cx="738437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WHAT IS HVAC?</a:t>
            </a:r>
          </a:p>
        </p:txBody>
      </p:sp>
      <p:grpSp>
        <p:nvGrpSpPr>
          <p:cNvPr name="Group 4" id="4"/>
          <p:cNvGrpSpPr/>
          <p:nvPr/>
        </p:nvGrpSpPr>
        <p:grpSpPr>
          <a:xfrm rot="0">
            <a:off x="0" y="0"/>
            <a:ext cx="10307421" cy="10287000"/>
            <a:chOff x="0" y="0"/>
            <a:chExt cx="13743228" cy="13716000"/>
          </a:xfrm>
        </p:grpSpPr>
        <p:pic>
          <p:nvPicPr>
            <p:cNvPr name="Picture 5" id="5"/>
            <p:cNvPicPr>
              <a:picLocks noChangeAspect="true"/>
            </p:cNvPicPr>
            <p:nvPr/>
          </p:nvPicPr>
          <p:blipFill>
            <a:blip r:embed="rId2"/>
            <a:srcRect l="14963" t="0" r="14963" b="0"/>
            <a:stretch>
              <a:fillRect/>
            </a:stretch>
          </p:blipFill>
          <p:spPr>
            <a:xfrm flipH="false" flipV="false">
              <a:off x="0" y="0"/>
              <a:ext cx="13743228"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11241598" y="2830726"/>
            <a:ext cx="586483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TextBox 8" id="8"/>
          <p:cNvSpPr txBox="true"/>
          <p:nvPr/>
        </p:nvSpPr>
        <p:spPr>
          <a:xfrm rot="0">
            <a:off x="670986" y="1629799"/>
            <a:ext cx="19867520"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WE SEE HVAC IN EVERYDAY LIFE?</a:t>
            </a:r>
          </a:p>
        </p:txBody>
      </p:sp>
      <p:sp>
        <p:nvSpPr>
          <p:cNvPr name="AutoShape 9" id="9"/>
          <p:cNvSpPr/>
          <p:nvPr/>
        </p:nvSpPr>
        <p:spPr>
          <a:xfrm>
            <a:off x="410747" y="2753749"/>
            <a:ext cx="13591531" cy="0"/>
          </a:xfrm>
          <a:prstGeom prst="line">
            <a:avLst/>
          </a:prstGeom>
          <a:ln cap="flat" w="38100">
            <a:solidFill>
              <a:srgbClr val="88A201"/>
            </a:solidFill>
            <a:prstDash val="solid"/>
            <a:headEnd type="none" len="sm" w="sm"/>
            <a:tailEnd type="none" len="sm" w="sm"/>
          </a:ln>
        </p:spPr>
      </p:sp>
      <p:sp>
        <p:nvSpPr>
          <p:cNvPr name="Freeform 10" id="10"/>
          <p:cNvSpPr/>
          <p:nvPr/>
        </p:nvSpPr>
        <p:spPr>
          <a:xfrm flipH="false" flipV="false" rot="0">
            <a:off x="7571042" y="3290305"/>
            <a:ext cx="7816957" cy="5211304"/>
          </a:xfrm>
          <a:custGeom>
            <a:avLst/>
            <a:gdLst/>
            <a:ahLst/>
            <a:cxnLst/>
            <a:rect r="r" b="b" t="t" l="l"/>
            <a:pathLst>
              <a:path h="5211304" w="7816957">
                <a:moveTo>
                  <a:pt x="0" y="0"/>
                </a:moveTo>
                <a:lnTo>
                  <a:pt x="7816956" y="0"/>
                </a:lnTo>
                <a:lnTo>
                  <a:pt x="7816956" y="5211304"/>
                </a:lnTo>
                <a:lnTo>
                  <a:pt x="0" y="5211304"/>
                </a:lnTo>
                <a:lnTo>
                  <a:pt x="0" y="0"/>
                </a:lnTo>
                <a:close/>
              </a:path>
            </a:pathLst>
          </a:custGeom>
          <a:blipFill>
            <a:blip r:embed="rId2"/>
            <a:stretch>
              <a:fillRect l="0" t="0" r="0" b="0"/>
            </a:stretch>
          </a:blipFill>
        </p:spPr>
      </p:sp>
      <p:sp>
        <p:nvSpPr>
          <p:cNvPr name="TextBox 11" id="11"/>
          <p:cNvSpPr txBox="true"/>
          <p:nvPr/>
        </p:nvSpPr>
        <p:spPr>
          <a:xfrm rot="0">
            <a:off x="1028700" y="3656767"/>
            <a:ext cx="5976140" cy="3499485"/>
          </a:xfrm>
          <a:prstGeom prst="rect">
            <a:avLst/>
          </a:prstGeom>
        </p:spPr>
        <p:txBody>
          <a:bodyPr anchor="t" rtlCol="false" tIns="0" lIns="0" bIns="0" rIns="0">
            <a:spAutoFit/>
          </a:bodyPr>
          <a:lstStyle/>
          <a:p>
            <a:pPr algn="l" marL="906780" indent="-453390" lvl="1">
              <a:lnSpc>
                <a:spcPts val="5460"/>
              </a:lnSpc>
              <a:buFont typeface="Arial"/>
              <a:buChar char="•"/>
            </a:pPr>
            <a:r>
              <a:rPr lang="en-US" sz="4200">
                <a:solidFill>
                  <a:srgbClr val="0F2F76"/>
                </a:solidFill>
                <a:latin typeface="Avenir"/>
                <a:ea typeface="Avenir"/>
                <a:cs typeface="Avenir"/>
                <a:sym typeface="Avenir"/>
              </a:rPr>
              <a:t>Homes</a:t>
            </a:r>
          </a:p>
          <a:p>
            <a:pPr algn="l" marL="906780" indent="-453390" lvl="1">
              <a:lnSpc>
                <a:spcPts val="5460"/>
              </a:lnSpc>
              <a:buFont typeface="Arial"/>
              <a:buChar char="•"/>
            </a:pPr>
            <a:r>
              <a:rPr lang="en-US" sz="4200">
                <a:solidFill>
                  <a:srgbClr val="0F2F76"/>
                </a:solidFill>
                <a:latin typeface="Avenir"/>
                <a:ea typeface="Avenir"/>
                <a:cs typeface="Avenir"/>
                <a:sym typeface="Avenir"/>
              </a:rPr>
              <a:t>Schools</a:t>
            </a:r>
          </a:p>
          <a:p>
            <a:pPr algn="l" marL="906780" indent="-453390" lvl="1">
              <a:lnSpc>
                <a:spcPts val="546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5460"/>
              </a:lnSpc>
              <a:buFont typeface="Arial"/>
              <a:buChar char="•"/>
            </a:pPr>
            <a:r>
              <a:rPr lang="en-US" sz="4200">
                <a:solidFill>
                  <a:srgbClr val="0F2F76"/>
                </a:solidFill>
                <a:latin typeface="Avenir"/>
                <a:ea typeface="Avenir"/>
                <a:cs typeface="Avenir"/>
                <a:sym typeface="Avenir"/>
              </a:rPr>
              <a:t>Stores</a:t>
            </a:r>
          </a:p>
          <a:p>
            <a:pPr algn="l" marL="906780" indent="-453390" lvl="1">
              <a:lnSpc>
                <a:spcPts val="5460"/>
              </a:lnSpc>
              <a:buFont typeface="Arial"/>
              <a:buChar char="•"/>
            </a:pPr>
            <a:r>
              <a:rPr lang="en-US" sz="4200">
                <a:solidFill>
                  <a:srgbClr val="0F2F76"/>
                </a:solidFill>
                <a:latin typeface="Avenir"/>
                <a:ea typeface="Avenir"/>
                <a:cs typeface="Avenir"/>
                <a:sym typeface="Avenir"/>
              </a:rPr>
              <a:t>Restaurants</a:t>
            </a:r>
          </a:p>
        </p:txBody>
      </p:sp>
      <p:sp>
        <p:nvSpPr>
          <p:cNvPr name="TextBox 12" id="12"/>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3972" y="4169122"/>
            <a:ext cx="6355328" cy="4234237"/>
          </a:xfrm>
          <a:custGeom>
            <a:avLst/>
            <a:gdLst/>
            <a:ahLst/>
            <a:cxnLst/>
            <a:rect r="r" b="b" t="t" l="l"/>
            <a:pathLst>
              <a:path h="4234237" w="6355328">
                <a:moveTo>
                  <a:pt x="0" y="0"/>
                </a:moveTo>
                <a:lnTo>
                  <a:pt x="6355328" y="0"/>
                </a:lnTo>
                <a:lnTo>
                  <a:pt x="6355328" y="4234237"/>
                </a:lnTo>
                <a:lnTo>
                  <a:pt x="0" y="4234237"/>
                </a:lnTo>
                <a:lnTo>
                  <a:pt x="0" y="0"/>
                </a:lnTo>
                <a:close/>
              </a:path>
            </a:pathLst>
          </a:custGeom>
          <a:blipFill>
            <a:blip r:embed="rId2"/>
            <a:stretch>
              <a:fillRect l="0" t="0" r="0" b="0"/>
            </a:stretch>
          </a:blipFill>
        </p:spPr>
      </p:sp>
      <p:sp>
        <p:nvSpPr>
          <p:cNvPr name="TextBox 3" id="3"/>
          <p:cNvSpPr txBox="true"/>
          <p:nvPr/>
        </p:nvSpPr>
        <p:spPr>
          <a:xfrm rot="0">
            <a:off x="925024" y="2057711"/>
            <a:ext cx="11945257"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WHY IS HVAC IMPORTANT?</a:t>
            </a:r>
          </a:p>
        </p:txBody>
      </p:sp>
      <p:sp>
        <p:nvSpPr>
          <p:cNvPr name="TextBox 4" id="4"/>
          <p:cNvSpPr txBox="true"/>
          <p:nvPr/>
        </p:nvSpPr>
        <p:spPr>
          <a:xfrm rot="0">
            <a:off x="180421" y="3544945"/>
            <a:ext cx="11077285" cy="5073015"/>
          </a:xfrm>
          <a:prstGeom prst="rect">
            <a:avLst/>
          </a:prstGeom>
        </p:spPr>
        <p:txBody>
          <a:bodyPr anchor="t" rtlCol="false" tIns="0" lIns="0" bIns="0" rIns="0">
            <a:spAutoFit/>
          </a:bodyPr>
          <a:lstStyle/>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temperature</a:t>
            </a:r>
          </a:p>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air quality</a:t>
            </a:r>
          </a:p>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humidity</a:t>
            </a:r>
          </a:p>
          <a:p>
            <a:pPr algn="l">
              <a:lnSpc>
                <a:spcPts val="8400"/>
              </a:lnSpc>
            </a:pPr>
          </a:p>
          <a:p>
            <a:pPr algn="l">
              <a:lnSpc>
                <a:spcPts val="6000"/>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flipV="true">
            <a:off x="1028700" y="3181661"/>
            <a:ext cx="11756495" cy="1905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1559956" y="2516279"/>
            <a:ext cx="13844095" cy="0"/>
          </a:xfrm>
          <a:prstGeom prst="line">
            <a:avLst/>
          </a:prstGeom>
          <a:ln cap="flat" w="38100">
            <a:solidFill>
              <a:srgbClr val="88A201"/>
            </a:solidFill>
            <a:prstDash val="solid"/>
            <a:headEnd type="none" len="sm" w="sm"/>
            <a:tailEnd type="none" len="sm" w="sm"/>
          </a:ln>
        </p:spPr>
      </p:sp>
      <p:sp>
        <p:nvSpPr>
          <p:cNvPr name="TextBox 3" id="3"/>
          <p:cNvSpPr txBox="true"/>
          <p:nvPr/>
        </p:nvSpPr>
        <p:spPr>
          <a:xfrm rot="0">
            <a:off x="1559956" y="1192968"/>
            <a:ext cx="1480906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WHY DO WE NEED HVAC?</a:t>
            </a:r>
          </a:p>
        </p:txBody>
      </p:sp>
      <p:sp>
        <p:nvSpPr>
          <p:cNvPr name="TextBox 4" id="4"/>
          <p:cNvSpPr txBox="true"/>
          <p:nvPr/>
        </p:nvSpPr>
        <p:spPr>
          <a:xfrm rot="0">
            <a:off x="779239" y="2994544"/>
            <a:ext cx="17127243" cy="3769995"/>
          </a:xfrm>
          <a:prstGeom prst="rect">
            <a:avLst/>
          </a:prstGeom>
        </p:spPr>
        <p:txBody>
          <a:bodyPr anchor="t" rtlCol="false" tIns="0" lIns="0" bIns="0" rIns="0">
            <a:spAutoFit/>
          </a:bodyPr>
          <a:lstStyle/>
          <a:p>
            <a:pPr algn="l">
              <a:lnSpc>
                <a:spcPts val="5880"/>
              </a:lnSpc>
            </a:pPr>
            <a:r>
              <a:rPr lang="en-US" sz="4200" b="true">
                <a:solidFill>
                  <a:srgbClr val="0F2F76"/>
                </a:solidFill>
                <a:latin typeface="Avenir Bold"/>
                <a:ea typeface="Avenir Bold"/>
                <a:cs typeface="Avenir Bold"/>
                <a:sym typeface="Avenir Bold"/>
              </a:rPr>
              <a:t>Comfort: </a:t>
            </a:r>
            <a:r>
              <a:rPr lang="en-US" sz="4200">
                <a:solidFill>
                  <a:srgbClr val="0F2F76"/>
                </a:solidFill>
                <a:latin typeface="Avenir"/>
                <a:ea typeface="Avenir"/>
                <a:cs typeface="Avenir"/>
                <a:sym typeface="Avenir"/>
              </a:rPr>
              <a:t>Keeps indoor spaces warm in the winter and cool in the summer.</a:t>
            </a:r>
          </a:p>
          <a:p>
            <a:pPr algn="l">
              <a:lnSpc>
                <a:spcPts val="5880"/>
              </a:lnSpc>
            </a:pPr>
            <a:r>
              <a:rPr lang="en-US" sz="4200" b="true">
                <a:solidFill>
                  <a:srgbClr val="0F2F76"/>
                </a:solidFill>
                <a:latin typeface="Avenir Bold"/>
                <a:ea typeface="Avenir Bold"/>
                <a:cs typeface="Avenir Bold"/>
                <a:sym typeface="Avenir Bold"/>
              </a:rPr>
              <a:t>Health:</a:t>
            </a:r>
            <a:r>
              <a:rPr lang="en-US" sz="4200">
                <a:solidFill>
                  <a:srgbClr val="0F2F76"/>
                </a:solidFill>
                <a:latin typeface="Avenir"/>
                <a:ea typeface="Avenir"/>
                <a:cs typeface="Avenir"/>
                <a:sym typeface="Avenir"/>
              </a:rPr>
              <a:t> Filters air to remove dust, allergens, and pollutants.</a:t>
            </a:r>
          </a:p>
          <a:p>
            <a:pPr algn="l">
              <a:lnSpc>
                <a:spcPts val="5880"/>
              </a:lnSpc>
            </a:pPr>
            <a:r>
              <a:rPr lang="en-US" sz="4200" b="true">
                <a:solidFill>
                  <a:srgbClr val="0F2F76"/>
                </a:solidFill>
                <a:latin typeface="Avenir Bold"/>
                <a:ea typeface="Avenir Bold"/>
                <a:cs typeface="Avenir Bold"/>
                <a:sym typeface="Avenir Bold"/>
              </a:rPr>
              <a:t>Safety:</a:t>
            </a:r>
            <a:r>
              <a:rPr lang="en-US" sz="4200">
                <a:solidFill>
                  <a:srgbClr val="0F2F76"/>
                </a:solidFill>
                <a:latin typeface="Avenir"/>
                <a:ea typeface="Avenir"/>
                <a:cs typeface="Avenir"/>
                <a:sym typeface="Avenir"/>
              </a:rPr>
              <a:t> Prevents overheating of equipment and controls humidity.</a:t>
            </a:r>
          </a:p>
          <a:p>
            <a:pPr algn="l" marL="0" indent="0" lvl="0">
              <a:lnSpc>
                <a:spcPts val="5880"/>
              </a:lnSpc>
            </a:pPr>
            <a:r>
              <a:rPr lang="en-US" b="true" sz="4200">
                <a:solidFill>
                  <a:srgbClr val="0F2F76"/>
                </a:solidFill>
                <a:latin typeface="Avenir Bold"/>
                <a:ea typeface="Avenir Bold"/>
                <a:cs typeface="Avenir Bold"/>
                <a:sym typeface="Avenir Bold"/>
              </a:rPr>
              <a:t>Food &amp; Medicine:</a:t>
            </a:r>
            <a:r>
              <a:rPr lang="en-US" sz="4200">
                <a:solidFill>
                  <a:srgbClr val="0F2F76"/>
                </a:solidFill>
                <a:latin typeface="Avenir"/>
                <a:ea typeface="Avenir"/>
                <a:cs typeface="Avenir"/>
                <a:sym typeface="Avenir"/>
              </a:rPr>
              <a:t> Refrigeration keeps food fresh and medicine safe.</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537139" y="1335428"/>
            <a:ext cx="802219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TRAINING</a:t>
            </a:r>
          </a:p>
        </p:txBody>
      </p:sp>
      <p:sp>
        <p:nvSpPr>
          <p:cNvPr name="TextBox 3" id="3"/>
          <p:cNvSpPr txBox="true"/>
          <p:nvPr/>
        </p:nvSpPr>
        <p:spPr>
          <a:xfrm rot="0">
            <a:off x="1346242" y="2802255"/>
            <a:ext cx="15231720" cy="4512945"/>
          </a:xfrm>
          <a:prstGeom prst="rect">
            <a:avLst/>
          </a:prstGeom>
        </p:spPr>
        <p:txBody>
          <a:bodyPr anchor="t" rtlCol="false" tIns="0" lIns="0" bIns="0" rIns="0">
            <a:spAutoFit/>
          </a:bodyPr>
          <a:lstStyle/>
          <a:p>
            <a:pPr algn="l" marL="0" indent="0" lvl="0">
              <a:lnSpc>
                <a:spcPts val="5880"/>
              </a:lnSpc>
            </a:pPr>
            <a:r>
              <a:rPr lang="en-US" sz="4200">
                <a:solidFill>
                  <a:srgbClr val="0F2F76"/>
                </a:solidFill>
                <a:latin typeface="Avenir"/>
                <a:ea typeface="Avenir"/>
                <a:cs typeface="Avenir"/>
                <a:sym typeface="Avenir"/>
              </a:rPr>
              <a:t>HVAC training programs can be taken during or after high school </a:t>
            </a:r>
            <a:r>
              <a:rPr lang="en-US" sz="4200">
                <a:solidFill>
                  <a:srgbClr val="0F2F76"/>
                </a:solidFill>
                <a:latin typeface="Avenir"/>
                <a:ea typeface="Avenir"/>
                <a:cs typeface="Avenir"/>
                <a:sym typeface="Avenir"/>
              </a:rPr>
              <a:t>and earn certifications such as </a:t>
            </a:r>
            <a:r>
              <a:rPr lang="en-US" b="true" sz="4200">
                <a:solidFill>
                  <a:srgbClr val="0F2F76"/>
                </a:solidFill>
                <a:latin typeface="Avenir Bold"/>
                <a:ea typeface="Avenir Bold"/>
                <a:cs typeface="Avenir Bold"/>
                <a:sym typeface="Avenir Bold"/>
              </a:rPr>
              <a:t>EPA 608</a:t>
            </a:r>
            <a:r>
              <a:rPr lang="en-US" sz="4200">
                <a:solidFill>
                  <a:srgbClr val="0F2F76"/>
                </a:solidFill>
                <a:latin typeface="Avenir"/>
                <a:ea typeface="Avenir"/>
                <a:cs typeface="Avenir"/>
                <a:sym typeface="Avenir"/>
              </a:rPr>
              <a:t> (which allows you to handle refrigerants) or </a:t>
            </a:r>
            <a:r>
              <a:rPr lang="en-US" b="true" sz="4200">
                <a:solidFill>
                  <a:srgbClr val="0F2F76"/>
                </a:solidFill>
                <a:latin typeface="Avenir Bold"/>
                <a:ea typeface="Avenir Bold"/>
                <a:cs typeface="Avenir Bold"/>
                <a:sym typeface="Avenir Bold"/>
              </a:rPr>
              <a:t>NATE</a:t>
            </a:r>
            <a:r>
              <a:rPr lang="en-US" sz="4200">
                <a:solidFill>
                  <a:srgbClr val="0F2F76"/>
                </a:solidFill>
                <a:latin typeface="Avenir"/>
                <a:ea typeface="Avenir"/>
                <a:cs typeface="Avenir"/>
                <a:sym typeface="Avenir"/>
              </a:rPr>
              <a:t> (North American Technician Excellence) which tests your understanding of installing, maintaining, and repairing HVAC systems.</a:t>
            </a:r>
          </a:p>
          <a:p>
            <a:pPr algn="l" marL="0" indent="0" lvl="0">
              <a:lnSpc>
                <a:spcPts val="5880"/>
              </a:lnSpc>
            </a:pPr>
          </a:p>
        </p:txBody>
      </p:sp>
      <p:sp>
        <p:nvSpPr>
          <p:cNvPr name="AutoShape 4" id="4"/>
          <p:cNvSpPr/>
          <p:nvPr/>
        </p:nvSpPr>
        <p:spPr>
          <a:xfrm>
            <a:off x="1537139" y="2535579"/>
            <a:ext cx="13844095" cy="0"/>
          </a:xfrm>
          <a:prstGeom prst="line">
            <a:avLst/>
          </a:prstGeom>
          <a:ln cap="flat" w="38100">
            <a:solidFill>
              <a:srgbClr val="88A201"/>
            </a:solidFill>
            <a:prstDash val="solid"/>
            <a:headEnd type="none" len="sm" w="sm"/>
            <a:tailEnd type="none" len="sm" w="sm"/>
          </a:ln>
        </p:spPr>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969925" y="895350"/>
            <a:ext cx="12348150" cy="2114550"/>
          </a:xfrm>
          <a:prstGeom prst="rect">
            <a:avLst/>
          </a:prstGeom>
        </p:spPr>
        <p:txBody>
          <a:bodyPr anchor="t" rtlCol="false" tIns="0" lIns="0" bIns="0" rIns="0">
            <a:spAutoFit/>
          </a:bodyPr>
          <a:lstStyle/>
          <a:p>
            <a:pPr algn="ctr">
              <a:lnSpc>
                <a:spcPts val="7800"/>
              </a:lnSpc>
            </a:pPr>
            <a:r>
              <a:rPr lang="en-US" sz="6500" spc="-65">
                <a:solidFill>
                  <a:srgbClr val="428CE2"/>
                </a:solidFill>
                <a:latin typeface="Impact"/>
                <a:ea typeface="Impact"/>
                <a:cs typeface="Impact"/>
                <a:sym typeface="Impact"/>
              </a:rPr>
              <a:t>WHAT CLASS</a:t>
            </a:r>
            <a:r>
              <a:rPr lang="en-US" sz="6500" spc="-65">
                <a:solidFill>
                  <a:srgbClr val="428CE2"/>
                </a:solidFill>
                <a:latin typeface="Impact"/>
                <a:ea typeface="Impact"/>
                <a:cs typeface="Impact"/>
                <a:sym typeface="Impact"/>
              </a:rPr>
              <a:t>ES PREPARE YOU FOR A </a:t>
            </a:r>
          </a:p>
          <a:p>
            <a:pPr algn="ctr" marL="0" indent="0" lvl="0">
              <a:lnSpc>
                <a:spcPts val="7800"/>
              </a:lnSpc>
              <a:spcBef>
                <a:spcPct val="0"/>
              </a:spcBef>
            </a:pPr>
            <a:r>
              <a:rPr lang="en-US" sz="6500" spc="-65">
                <a:solidFill>
                  <a:srgbClr val="428CE2"/>
                </a:solidFill>
                <a:latin typeface="Impact"/>
                <a:ea typeface="Impact"/>
                <a:cs typeface="Impact"/>
                <a:sym typeface="Impact"/>
              </a:rPr>
              <a:t>CAREER IN HVAC?</a:t>
            </a:r>
          </a:p>
        </p:txBody>
      </p:sp>
      <p:sp>
        <p:nvSpPr>
          <p:cNvPr name="AutoShape 3" id="3"/>
          <p:cNvSpPr/>
          <p:nvPr/>
        </p:nvSpPr>
        <p:spPr>
          <a:xfrm>
            <a:off x="5614497" y="3221780"/>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028700" y="3721100"/>
            <a:ext cx="15294819" cy="553720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Math:</a:t>
            </a:r>
            <a:r>
              <a:rPr lang="en-US" sz="3999">
                <a:solidFill>
                  <a:srgbClr val="0F2F76"/>
                </a:solidFill>
                <a:latin typeface="Avenir"/>
                <a:ea typeface="Avenir"/>
                <a:cs typeface="Avenir"/>
                <a:sym typeface="Avenir"/>
              </a:rPr>
              <a:t> HVAC technicians rely on math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se geometry to design ductwork layouts and angles</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se formulas to help with heat load calculations and airflow</a:t>
            </a:r>
          </a:p>
          <a:p>
            <a:pPr algn="l" marL="863599" indent="-431800" lvl="1">
              <a:lnSpc>
                <a:spcPts val="6199"/>
              </a:lnSpc>
              <a:buFont typeface="Arial"/>
              <a:buChar char="•"/>
            </a:pPr>
            <a:r>
              <a:rPr lang="en-US" sz="3999">
                <a:solidFill>
                  <a:srgbClr val="0F2F76"/>
                </a:solidFill>
                <a:latin typeface="Avenir"/>
                <a:ea typeface="Avenir"/>
                <a:cs typeface="Avenir"/>
                <a:sym typeface="Avenir"/>
              </a:rPr>
              <a:t>Convert units</a:t>
            </a:r>
          </a:p>
          <a:p>
            <a:pPr algn="l" marL="863599" indent="-431800" lvl="1">
              <a:lnSpc>
                <a:spcPts val="6199"/>
              </a:lnSpc>
              <a:buFont typeface="Arial"/>
              <a:buChar char="•"/>
            </a:pPr>
            <a:r>
              <a:rPr lang="en-US" sz="3999">
                <a:solidFill>
                  <a:srgbClr val="0F2F76"/>
                </a:solidFill>
                <a:latin typeface="Avenir"/>
                <a:ea typeface="Avenir"/>
                <a:cs typeface="Avenir"/>
                <a:sym typeface="Avenir"/>
              </a:rPr>
              <a:t>Measure to calculate room size</a:t>
            </a:r>
          </a:p>
          <a:p>
            <a:pPr algn="l">
              <a:lnSpc>
                <a:spcPts val="6510"/>
              </a:lnSpc>
            </a:pP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sz="6500" spc="-65">
                <a:solidFill>
                  <a:srgbClr val="428CE2"/>
                </a:solidFill>
                <a:latin typeface="Impact"/>
                <a:ea typeface="Impact"/>
                <a:cs typeface="Impact"/>
                <a:sym typeface="Impact"/>
              </a:rPr>
              <a:t>ES PREPARE YOU FOR A CAREER IN HVAC?</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496591" y="2923097"/>
            <a:ext cx="15294819" cy="784225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Chemistry:</a:t>
            </a:r>
            <a:r>
              <a:rPr lang="en-US" sz="3999">
                <a:solidFill>
                  <a:srgbClr val="0F2F76"/>
                </a:solidFill>
                <a:latin typeface="Avenir"/>
                <a:ea typeface="Avenir"/>
                <a:cs typeface="Avenir"/>
                <a:sym typeface="Avenir"/>
              </a:rPr>
              <a:t> HVAC technicians reply on chemistry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nderstand how refrigerants change state (liquid to gas) to move heat</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combustion in furnaces, and the environmental impacts of refrigerants</a:t>
            </a:r>
          </a:p>
          <a:p>
            <a:pPr algn="l" marL="0" indent="0" lvl="0">
              <a:lnSpc>
                <a:spcPts val="6199"/>
              </a:lnSpc>
            </a:pPr>
          </a:p>
          <a:p>
            <a:pPr algn="l" marL="0" indent="0" lvl="0">
              <a:lnSpc>
                <a:spcPts val="6199"/>
              </a:lnSpc>
            </a:pPr>
            <a:r>
              <a:rPr lang="en-US" b="true" sz="3999">
                <a:solidFill>
                  <a:srgbClr val="0F2F76"/>
                </a:solidFill>
                <a:latin typeface="Avenir Bold"/>
                <a:ea typeface="Avenir Bold"/>
                <a:cs typeface="Avenir Bold"/>
                <a:sym typeface="Avenir Bold"/>
              </a:rPr>
              <a:t>What are refrigerants?</a:t>
            </a:r>
            <a:r>
              <a:rPr lang="en-US" sz="3999">
                <a:solidFill>
                  <a:srgbClr val="0F2F76"/>
                </a:solidFill>
                <a:latin typeface="Avenir"/>
                <a:ea typeface="Avenir"/>
                <a:cs typeface="Avenir"/>
                <a:sym typeface="Avenir"/>
              </a:rPr>
              <a:t> They are special liquids or gases used in air conditioners, refrigerators, and heat pumps to move heat from one place to another.</a:t>
            </a: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76358" y="1769594"/>
            <a:ext cx="14076650" cy="8214703"/>
          </a:xfrm>
          <a:custGeom>
            <a:avLst/>
            <a:gdLst/>
            <a:ahLst/>
            <a:cxnLst/>
            <a:rect r="r" b="b" t="t" l="l"/>
            <a:pathLst>
              <a:path h="8214703" w="14076650">
                <a:moveTo>
                  <a:pt x="0" y="0"/>
                </a:moveTo>
                <a:lnTo>
                  <a:pt x="14076649" y="0"/>
                </a:lnTo>
                <a:lnTo>
                  <a:pt x="14076649" y="8214703"/>
                </a:lnTo>
                <a:lnTo>
                  <a:pt x="0" y="8214703"/>
                </a:lnTo>
                <a:lnTo>
                  <a:pt x="0" y="0"/>
                </a:lnTo>
                <a:close/>
              </a:path>
            </a:pathLst>
          </a:custGeom>
          <a:blipFill>
            <a:blip r:embed="rId2"/>
            <a:stretch>
              <a:fillRect l="0" t="0" r="0" b="-31762"/>
            </a:stretch>
          </a:blipFill>
        </p:spPr>
      </p:sp>
      <p:sp>
        <p:nvSpPr>
          <p:cNvPr name="TextBox 3" id="3"/>
          <p:cNvSpPr txBox="true"/>
          <p:nvPr/>
        </p:nvSpPr>
        <p:spPr>
          <a:xfrm rot="0">
            <a:off x="4082033" y="299403"/>
            <a:ext cx="9865299" cy="1174750"/>
          </a:xfrm>
          <a:prstGeom prst="rect">
            <a:avLst/>
          </a:prstGeom>
        </p:spPr>
        <p:txBody>
          <a:bodyPr anchor="t" rtlCol="false" tIns="0" lIns="0" bIns="0" rIns="0">
            <a:spAutoFit/>
          </a:bodyPr>
          <a:lstStyle/>
          <a:p>
            <a:pPr algn="ctr">
              <a:lnSpc>
                <a:spcPts val="8450"/>
              </a:lnSpc>
              <a:spcBef>
                <a:spcPct val="0"/>
              </a:spcBef>
            </a:pPr>
            <a:r>
              <a:rPr lang="en-US" sz="6500">
                <a:solidFill>
                  <a:srgbClr val="428CE2"/>
                </a:solidFill>
                <a:latin typeface="Impact"/>
                <a:ea typeface="Impact"/>
                <a:cs typeface="Impact"/>
                <a:sym typeface="Impact"/>
              </a:rPr>
              <a:t>CAREER PATHWAYS</a:t>
            </a:r>
          </a:p>
        </p:txBody>
      </p:sp>
      <p:sp>
        <p:nvSpPr>
          <p:cNvPr name="TextBox 4" id="4"/>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5" id="5"/>
          <p:cNvSpPr/>
          <p:nvPr/>
        </p:nvSpPr>
        <p:spPr>
          <a:xfrm>
            <a:off x="5485180" y="1621873"/>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DAG13DkCj2s</dc:identifier>
  <dcterms:modified xsi:type="dcterms:W3CDTF">2011-08-01T06:04:30Z</dcterms:modified>
  <cp:revision>1</cp:revision>
  <dc:title>Introduction to HVAC</dc:title>
</cp:coreProperties>
</file>