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Impact" charset="1" panose="020B0806030902050204"/>
      <p:regular r:id="rId19"/>
    </p:embeddedFont>
    <p:embeddedFont>
      <p:font typeface="Avenir" charset="1" panose="020B0503020203020204"/>
      <p:regular r:id="rId20"/>
    </p:embeddedFont>
    <p:embeddedFont>
      <p:font typeface="Montserrat" charset="1" panose="00000500000000000000"/>
      <p:regular r:id="rId21"/>
    </p:embeddedFont>
    <p:embeddedFont>
      <p:font typeface="Avenir Bold" charset="1" panose="020B070302020302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linkedin.com/company/explorethetrades/" TargetMode="External" Type="http://schemas.openxmlformats.org/officeDocument/2006/relationships/hyperlink"/><Relationship Id="rId11" Target="../media/image17.png" Type="http://schemas.openxmlformats.org/officeDocument/2006/relationships/image"/><Relationship Id="rId12" Target="https://www.pinterest.com/explorethetrades/" TargetMode="External" Type="http://schemas.openxmlformats.org/officeDocument/2006/relationships/hyperlink"/><Relationship Id="rId13" Target="https://explorethetrades.org" TargetMode="External" Type="http://schemas.openxmlformats.org/officeDocument/2006/relationships/hyperlink"/><Relationship Id="rId14" Target="../media/image18.png" Type="http://schemas.openxmlformats.org/officeDocument/2006/relationships/image"/><Relationship Id="rId15" Target="../media/image19.png" Type="http://schemas.openxmlformats.org/officeDocument/2006/relationships/image"/><Relationship Id="rId2" Target="../media/image1.png" Type="http://schemas.openxmlformats.org/officeDocument/2006/relationships/image"/><Relationship Id="rId3" Target="../media/image13.png" Type="http://schemas.openxmlformats.org/officeDocument/2006/relationships/image"/><Relationship Id="rId4" Target="https://www.facebook.com/explorethetrades" TargetMode="External" Type="http://schemas.openxmlformats.org/officeDocument/2006/relationships/hyperlink"/><Relationship Id="rId5" Target="../media/image14.png" Type="http://schemas.openxmlformats.org/officeDocument/2006/relationships/image"/><Relationship Id="rId6" Target="https://www.instagram.com/explorethetrades/" TargetMode="External" Type="http://schemas.openxmlformats.org/officeDocument/2006/relationships/hyperlink"/><Relationship Id="rId7" Target="../media/image15.png" Type="http://schemas.openxmlformats.org/officeDocument/2006/relationships/image"/><Relationship Id="rId8" Target="https://www.youtube.com/@explorethetrades" TargetMode="External" Type="http://schemas.openxmlformats.org/officeDocument/2006/relationships/hyperlink"/><Relationship Id="rId9"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84502" y="2458252"/>
            <a:ext cx="15118997" cy="5370496"/>
            <a:chOff x="0" y="0"/>
            <a:chExt cx="20158662" cy="7160662"/>
          </a:xfrm>
        </p:grpSpPr>
        <p:sp>
          <p:nvSpPr>
            <p:cNvPr name="TextBox 3" id="3"/>
            <p:cNvSpPr txBox="true"/>
            <p:nvPr/>
          </p:nvSpPr>
          <p:spPr>
            <a:xfrm rot="0">
              <a:off x="0" y="2297050"/>
              <a:ext cx="20158662" cy="4863612"/>
            </a:xfrm>
            <a:prstGeom prst="rect">
              <a:avLst/>
            </a:prstGeom>
          </p:spPr>
          <p:txBody>
            <a:bodyPr anchor="t" rtlCol="false" tIns="0" lIns="0" bIns="0" rIns="0">
              <a:spAutoFit/>
            </a:bodyPr>
            <a:lstStyle/>
            <a:p>
              <a:pPr algn="ctr">
                <a:lnSpc>
                  <a:spcPts val="21144"/>
                </a:lnSpc>
              </a:pPr>
              <a:r>
                <a:rPr lang="en-US" sz="26430" spc="-264">
                  <a:solidFill>
                    <a:srgbClr val="428CE2"/>
                  </a:solidFill>
                  <a:latin typeface="Impact"/>
                  <a:ea typeface="Impact"/>
                  <a:cs typeface="Impact"/>
                  <a:sym typeface="Impact"/>
                </a:rPr>
                <a:t>ELECTRICAL</a:t>
              </a:r>
            </a:p>
          </p:txBody>
        </p:sp>
        <p:sp>
          <p:nvSpPr>
            <p:cNvPr name="TextBox 4" id="4"/>
            <p:cNvSpPr txBox="true"/>
            <p:nvPr/>
          </p:nvSpPr>
          <p:spPr>
            <a:xfrm rot="0">
              <a:off x="0" y="-9525"/>
              <a:ext cx="20158662" cy="2037651"/>
            </a:xfrm>
            <a:prstGeom prst="rect">
              <a:avLst/>
            </a:prstGeom>
          </p:spPr>
          <p:txBody>
            <a:bodyPr anchor="t" rtlCol="false" tIns="0" lIns="0" bIns="0" rIns="0">
              <a:spAutoFit/>
            </a:bodyPr>
            <a:lstStyle/>
            <a:p>
              <a:pPr algn="ctr">
                <a:lnSpc>
                  <a:spcPts val="10010"/>
                </a:lnSpc>
              </a:pPr>
              <a:r>
                <a:rPr lang="en-US" sz="10010">
                  <a:solidFill>
                    <a:srgbClr val="0F2F76"/>
                  </a:solidFill>
                  <a:latin typeface="Avenir"/>
                  <a:ea typeface="Avenir"/>
                  <a:cs typeface="Avenir"/>
                  <a:sym typeface="Avenir"/>
                </a:rPr>
                <a:t>Introduction to </a:t>
              </a:r>
            </a:p>
          </p:txBody>
        </p:sp>
      </p:grpSp>
      <p:sp>
        <p:nvSpPr>
          <p:cNvPr name="Freeform 5" id="5"/>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48928" y="1190068"/>
            <a:ext cx="13023057"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ELECTRICIANS WORK?</a:t>
            </a:r>
          </a:p>
        </p:txBody>
      </p:sp>
      <p:sp>
        <p:nvSpPr>
          <p:cNvPr name="AutoShape 3" id="3"/>
          <p:cNvSpPr/>
          <p:nvPr/>
        </p:nvSpPr>
        <p:spPr>
          <a:xfrm flipV="true">
            <a:off x="748928" y="2314018"/>
            <a:ext cx="11403443" cy="19050"/>
          </a:xfrm>
          <a:prstGeom prst="line">
            <a:avLst/>
          </a:prstGeom>
          <a:ln cap="flat" w="38100">
            <a:solidFill>
              <a:srgbClr val="88A201"/>
            </a:solidFill>
            <a:prstDash val="solid"/>
            <a:headEnd type="none" len="sm" w="sm"/>
            <a:tailEnd type="none" len="sm" w="sm"/>
          </a:ln>
        </p:spPr>
      </p:sp>
      <p:sp>
        <p:nvSpPr>
          <p:cNvPr name="Freeform 4" id="4"/>
          <p:cNvSpPr/>
          <p:nvPr/>
        </p:nvSpPr>
        <p:spPr>
          <a:xfrm flipH="false" flipV="false" rot="0">
            <a:off x="8871844" y="2894235"/>
            <a:ext cx="8294823" cy="5529882"/>
          </a:xfrm>
          <a:custGeom>
            <a:avLst/>
            <a:gdLst/>
            <a:ahLst/>
            <a:cxnLst/>
            <a:rect r="r" b="b" t="t" l="l"/>
            <a:pathLst>
              <a:path h="5529882" w="8294823">
                <a:moveTo>
                  <a:pt x="0" y="0"/>
                </a:moveTo>
                <a:lnTo>
                  <a:pt x="8294824" y="0"/>
                </a:lnTo>
                <a:lnTo>
                  <a:pt x="8294824" y="5529882"/>
                </a:lnTo>
                <a:lnTo>
                  <a:pt x="0" y="5529882"/>
                </a:lnTo>
                <a:lnTo>
                  <a:pt x="0" y="0"/>
                </a:lnTo>
                <a:close/>
              </a:path>
            </a:pathLst>
          </a:custGeom>
          <a:blipFill>
            <a:blip r:embed="rId2"/>
            <a:stretch>
              <a:fillRect l="0" t="0" r="0" b="0"/>
            </a:stretch>
          </a:blipFill>
        </p:spPr>
      </p:sp>
      <p:sp>
        <p:nvSpPr>
          <p:cNvPr name="TextBox 5" id="5"/>
          <p:cNvSpPr txBox="true"/>
          <p:nvPr/>
        </p:nvSpPr>
        <p:spPr>
          <a:xfrm rot="0">
            <a:off x="748896" y="2722785"/>
            <a:ext cx="7710147" cy="6249132"/>
          </a:xfrm>
          <a:prstGeom prst="rect">
            <a:avLst/>
          </a:prstGeom>
        </p:spPr>
        <p:txBody>
          <a:bodyPr anchor="t" rtlCol="false" tIns="0" lIns="0" bIns="0" rIns="0">
            <a:spAutoFit/>
          </a:bodyPr>
          <a:lstStyle/>
          <a:p>
            <a:pPr algn="l">
              <a:lnSpc>
                <a:spcPts val="5249"/>
              </a:lnSpc>
            </a:pPr>
            <a:r>
              <a:rPr lang="en-US" sz="3499" b="true">
                <a:solidFill>
                  <a:srgbClr val="0F2F76"/>
                </a:solidFill>
                <a:latin typeface="Avenir Bold"/>
                <a:ea typeface="Avenir Bold"/>
                <a:cs typeface="Avenir Bold"/>
                <a:sym typeface="Avenir Bold"/>
              </a:rPr>
              <a:t>Indoors: </a:t>
            </a:r>
          </a:p>
          <a:p>
            <a:pPr algn="l" marL="755647" indent="-377824" lvl="1">
              <a:lnSpc>
                <a:spcPts val="5249"/>
              </a:lnSpc>
              <a:buFont typeface="Arial"/>
              <a:buChar char="•"/>
            </a:pPr>
            <a:r>
              <a:rPr lang="en-US" sz="3499">
                <a:solidFill>
                  <a:srgbClr val="0F2F76"/>
                </a:solidFill>
                <a:latin typeface="Avenir"/>
                <a:ea typeface="Avenir"/>
                <a:cs typeface="Avenir"/>
                <a:sym typeface="Avenir"/>
              </a:rPr>
              <a:t>Installing and repairing wiring, outlets, and lighting.</a:t>
            </a:r>
          </a:p>
          <a:p>
            <a:pPr algn="l">
              <a:lnSpc>
                <a:spcPts val="5249"/>
              </a:lnSpc>
            </a:pPr>
          </a:p>
          <a:p>
            <a:pPr algn="l">
              <a:lnSpc>
                <a:spcPts val="5249"/>
              </a:lnSpc>
            </a:pPr>
            <a:r>
              <a:rPr lang="en-US" sz="3499" b="true">
                <a:solidFill>
                  <a:srgbClr val="0F2F76"/>
                </a:solidFill>
                <a:latin typeface="Avenir Bold"/>
                <a:ea typeface="Avenir Bold"/>
                <a:cs typeface="Avenir Bold"/>
                <a:sym typeface="Avenir Bold"/>
              </a:rPr>
              <a:t>Outdoors:</a:t>
            </a:r>
          </a:p>
          <a:p>
            <a:pPr algn="l" marL="755647" indent="-377824" lvl="1">
              <a:lnSpc>
                <a:spcPts val="5249"/>
              </a:lnSpc>
              <a:buFont typeface="Arial"/>
              <a:buChar char="•"/>
            </a:pPr>
            <a:r>
              <a:rPr lang="en-US" sz="3499">
                <a:solidFill>
                  <a:srgbClr val="0F2F76"/>
                </a:solidFill>
                <a:latin typeface="Avenir"/>
                <a:ea typeface="Avenir"/>
                <a:cs typeface="Avenir"/>
                <a:sym typeface="Avenir"/>
              </a:rPr>
              <a:t>Working on street lights, solar panels, and outdoor electrical boxes.</a:t>
            </a:r>
          </a:p>
          <a:p>
            <a:pPr algn="l">
              <a:lnSpc>
                <a:spcPts val="3692"/>
              </a:lnSpc>
            </a:pPr>
          </a:p>
          <a:p>
            <a:pPr algn="l" marL="0" indent="0" lvl="0">
              <a:lnSpc>
                <a:spcPts val="3692"/>
              </a:lnSpc>
              <a:spcBef>
                <a:spcPct val="0"/>
              </a:spcBef>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1528" y="2463987"/>
            <a:ext cx="8375996" cy="6131448"/>
          </a:xfrm>
          <a:custGeom>
            <a:avLst/>
            <a:gdLst/>
            <a:ahLst/>
            <a:cxnLst/>
            <a:rect r="r" b="b" t="t" l="l"/>
            <a:pathLst>
              <a:path h="6131448" w="8375996">
                <a:moveTo>
                  <a:pt x="0" y="0"/>
                </a:moveTo>
                <a:lnTo>
                  <a:pt x="8375997" y="0"/>
                </a:lnTo>
                <a:lnTo>
                  <a:pt x="8375997" y="6131448"/>
                </a:lnTo>
                <a:lnTo>
                  <a:pt x="0" y="6131448"/>
                </a:lnTo>
                <a:lnTo>
                  <a:pt x="0" y="0"/>
                </a:lnTo>
                <a:close/>
              </a:path>
            </a:pathLst>
          </a:custGeom>
          <a:blipFill>
            <a:blip r:embed="rId2"/>
            <a:stretch>
              <a:fillRect l="0" t="0" r="0" b="0"/>
            </a:stretch>
          </a:blipFill>
        </p:spPr>
      </p:sp>
      <p:sp>
        <p:nvSpPr>
          <p:cNvPr name="TextBox 3" id="3"/>
          <p:cNvSpPr txBox="true"/>
          <p:nvPr/>
        </p:nvSpPr>
        <p:spPr>
          <a:xfrm rot="0">
            <a:off x="8396992" y="2945205"/>
            <a:ext cx="9496906" cy="4850130"/>
          </a:xfrm>
          <a:prstGeom prst="rect">
            <a:avLst/>
          </a:prstGeom>
        </p:spPr>
        <p:txBody>
          <a:bodyPr anchor="t" rtlCol="false" tIns="0" lIns="0" bIns="0" rIns="0">
            <a:spAutoFit/>
          </a:bodyPr>
          <a:lstStyle/>
          <a:p>
            <a:pPr algn="l" marL="906780" indent="-453390" lvl="1">
              <a:lnSpc>
                <a:spcPts val="6300"/>
              </a:lnSpc>
              <a:buFont typeface="Arial"/>
              <a:buChar char="•"/>
            </a:pPr>
            <a:r>
              <a:rPr lang="en-US" b="true" sz="4200">
                <a:solidFill>
                  <a:srgbClr val="0F2F76"/>
                </a:solidFill>
                <a:latin typeface="Avenir Bold"/>
                <a:ea typeface="Avenir Bold"/>
                <a:cs typeface="Avenir Bold"/>
                <a:sym typeface="Avenir Bold"/>
              </a:rPr>
              <a:t>Pay varies by location and by experience</a:t>
            </a:r>
          </a:p>
          <a:p>
            <a:pPr algn="l">
              <a:lnSpc>
                <a:spcPts val="6300"/>
              </a:lnSpc>
            </a:pPr>
          </a:p>
          <a:p>
            <a:pPr algn="l" marL="906780" indent="-453390" lvl="1">
              <a:lnSpc>
                <a:spcPts val="6300"/>
              </a:lnSpc>
              <a:buFont typeface="Arial"/>
              <a:buChar char="•"/>
            </a:pPr>
            <a:r>
              <a:rPr lang="en-US" sz="4200">
                <a:solidFill>
                  <a:srgbClr val="0F2F76"/>
                </a:solidFill>
                <a:latin typeface="Avenir"/>
                <a:ea typeface="Avenir"/>
                <a:cs typeface="Avenir"/>
                <a:sym typeface="Avenir"/>
              </a:rPr>
              <a:t>The average starting wage is</a:t>
            </a:r>
            <a:r>
              <a:rPr lang="en-US" sz="4200">
                <a:solidFill>
                  <a:srgbClr val="0F2F76"/>
                </a:solidFill>
                <a:latin typeface="Avenir"/>
                <a:ea typeface="Avenir"/>
                <a:cs typeface="Avenir"/>
                <a:sym typeface="Avenir"/>
              </a:rPr>
              <a:t> between $18 to $28 per hour (U.S. Bureau of Labor Statistics, 2024)</a:t>
            </a:r>
          </a:p>
        </p:txBody>
      </p:sp>
      <p:sp>
        <p:nvSpPr>
          <p:cNvPr name="TextBox 4" id="4"/>
          <p:cNvSpPr txBox="true"/>
          <p:nvPr/>
        </p:nvSpPr>
        <p:spPr>
          <a:xfrm rot="0">
            <a:off x="10034966" y="1121324"/>
            <a:ext cx="5532090"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PAY</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218611" y="270001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2773289" y="3111340"/>
            <a:ext cx="7059005" cy="0"/>
          </a:xfrm>
          <a:prstGeom prst="line">
            <a:avLst/>
          </a:prstGeom>
          <a:ln cap="flat" w="38100">
            <a:solidFill>
              <a:srgbClr val="88A201"/>
            </a:solidFill>
            <a:prstDash val="solid"/>
            <a:headEnd type="none" len="sm" w="sm"/>
            <a:tailEnd type="none" len="sm" w="sm"/>
          </a:ln>
        </p:spPr>
      </p:sp>
      <p:sp>
        <p:nvSpPr>
          <p:cNvPr name="TextBox 3" id="3"/>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Freeform 4" id="4"/>
          <p:cNvSpPr/>
          <p:nvPr/>
        </p:nvSpPr>
        <p:spPr>
          <a:xfrm flipH="false" flipV="false" rot="0">
            <a:off x="572326" y="3378666"/>
            <a:ext cx="1767082" cy="3529668"/>
          </a:xfrm>
          <a:custGeom>
            <a:avLst/>
            <a:gdLst/>
            <a:ahLst/>
            <a:cxnLst/>
            <a:rect r="r" b="b" t="t" l="l"/>
            <a:pathLst>
              <a:path h="3529668" w="1767082">
                <a:moveTo>
                  <a:pt x="0" y="0"/>
                </a:moveTo>
                <a:lnTo>
                  <a:pt x="1767083" y="0"/>
                </a:lnTo>
                <a:lnTo>
                  <a:pt x="1767083" y="3529668"/>
                </a:lnTo>
                <a:lnTo>
                  <a:pt x="0" y="352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2758509" y="1629300"/>
            <a:ext cx="10575151" cy="7904547"/>
            <a:chOff x="0" y="0"/>
            <a:chExt cx="14100201" cy="10539395"/>
          </a:xfrm>
        </p:grpSpPr>
        <p:sp>
          <p:nvSpPr>
            <p:cNvPr name="TextBox 6" id="6"/>
            <p:cNvSpPr txBox="true"/>
            <p:nvPr/>
          </p:nvSpPr>
          <p:spPr>
            <a:xfrm rot="0">
              <a:off x="0" y="2693971"/>
              <a:ext cx="14100201" cy="7845425"/>
            </a:xfrm>
            <a:prstGeom prst="rect">
              <a:avLst/>
            </a:prstGeom>
          </p:spPr>
          <p:txBody>
            <a:bodyPr anchor="t" rtlCol="false" tIns="0" lIns="0" bIns="0" rIns="0">
              <a:spAutoFit/>
            </a:bodyPr>
            <a:lstStyle/>
            <a:p>
              <a:pPr algn="l">
                <a:lnSpc>
                  <a:spcPts val="4200"/>
                </a:lnSpc>
              </a:pPr>
              <a:r>
                <a:rPr lang="en-US" sz="3000">
                  <a:solidFill>
                    <a:srgbClr val="0F2F76"/>
                  </a:solidFill>
                  <a:latin typeface="Avenir"/>
                  <a:ea typeface="Avenir"/>
                  <a:cs typeface="Avenir"/>
                  <a:sym typeface="Avenir"/>
                </a:rPr>
                <a:t>Did you know that electrical systems, HVAC/R, and plumbing often work together?</a:t>
              </a:r>
            </a:p>
            <a:p>
              <a:pPr algn="l">
                <a:lnSpc>
                  <a:spcPts val="4200"/>
                </a:lnSpc>
              </a:pPr>
            </a:p>
            <a:p>
              <a:pPr algn="l">
                <a:lnSpc>
                  <a:spcPts val="4200"/>
                </a:lnSpc>
              </a:pPr>
              <a:r>
                <a:rPr lang="en-US" sz="3000">
                  <a:solidFill>
                    <a:srgbClr val="0F2F76"/>
                  </a:solidFill>
                  <a:latin typeface="Avenir"/>
                  <a:ea typeface="Avenir"/>
                  <a:cs typeface="Avenir"/>
                  <a:sym typeface="Avenir"/>
                </a:rPr>
                <a:t>HVAC/R units need electricity to run fans and compressors, and plumbing systems sometimes use electric pumps for water flow. Understanding how these systems connects makes electricians valuable on construction and maintenance teams.</a:t>
              </a:r>
            </a:p>
            <a:p>
              <a:pPr algn="l">
                <a:lnSpc>
                  <a:spcPts val="4200"/>
                </a:lnSpc>
              </a:pPr>
            </a:p>
            <a:p>
              <a:pPr algn="l" marL="0" indent="0" lvl="0">
                <a:lnSpc>
                  <a:spcPts val="4200"/>
                </a:lnSpc>
                <a:spcBef>
                  <a:spcPct val="0"/>
                </a:spcBef>
              </a:pPr>
              <a:r>
                <a:rPr lang="en-US" b="true" sz="3000">
                  <a:solidFill>
                    <a:srgbClr val="0F2F76"/>
                  </a:solidFill>
                  <a:latin typeface="Avenir Bold"/>
                  <a:ea typeface="Avenir Bold"/>
                  <a:cs typeface="Avenir Bold"/>
                  <a:sym typeface="Avenir Bold"/>
                </a:rPr>
                <a:t>There are so many exciting options waiting for you in the trades!</a:t>
              </a:r>
            </a:p>
          </p:txBody>
        </p:sp>
        <p:sp>
          <p:nvSpPr>
            <p:cNvPr name="TextBox 7" id="7"/>
            <p:cNvSpPr txBox="true"/>
            <p:nvPr/>
          </p:nvSpPr>
          <p:spPr>
            <a:xfrm rot="0">
              <a:off x="0" y="0"/>
              <a:ext cx="14100201" cy="1921932"/>
            </a:xfrm>
            <a:prstGeom prst="rect">
              <a:avLst/>
            </a:prstGeom>
          </p:spPr>
          <p:txBody>
            <a:bodyPr anchor="t" rtlCol="false" tIns="0" lIns="0" bIns="0" rIns="0">
              <a:spAutoFit/>
            </a:bodyPr>
            <a:lstStyle/>
            <a:p>
              <a:pPr algn="l" marL="0" indent="0" lvl="0">
                <a:lnSpc>
                  <a:spcPts val="9499"/>
                </a:lnSpc>
              </a:pPr>
              <a:r>
                <a:rPr lang="en-US" sz="9499" spc="-94">
                  <a:solidFill>
                    <a:srgbClr val="428CE2"/>
                  </a:solidFill>
                  <a:latin typeface="Impact"/>
                  <a:ea typeface="Impact"/>
                  <a:cs typeface="Impact"/>
                  <a:sym typeface="Impact"/>
                </a:rPr>
                <a:t>DID YOU KNOW?</a:t>
              </a:r>
            </a:p>
          </p:txBody>
        </p:sp>
      </p:grpSp>
      <p:sp>
        <p:nvSpPr>
          <p:cNvPr name="Freeform 8" id="8"/>
          <p:cNvSpPr/>
          <p:nvPr/>
        </p:nvSpPr>
        <p:spPr>
          <a:xfrm flipH="false" flipV="false" rot="0">
            <a:off x="13333659" y="3954827"/>
            <a:ext cx="4433032" cy="2953508"/>
          </a:xfrm>
          <a:custGeom>
            <a:avLst/>
            <a:gdLst/>
            <a:ahLst/>
            <a:cxnLst/>
            <a:rect r="r" b="b" t="t" l="l"/>
            <a:pathLst>
              <a:path h="2953508" w="4433032">
                <a:moveTo>
                  <a:pt x="0" y="0"/>
                </a:moveTo>
                <a:lnTo>
                  <a:pt x="4433032" y="0"/>
                </a:lnTo>
                <a:lnTo>
                  <a:pt x="4433032" y="2953507"/>
                </a:lnTo>
                <a:lnTo>
                  <a:pt x="0" y="2953507"/>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
        <p:nvSpPr>
          <p:cNvPr name="Freeform 3" id="3">
            <a:hlinkClick r:id="rId4" tooltip="https://www.facebook.com/explorethetrades"/>
          </p:cNvPr>
          <p:cNvSpPr/>
          <p:nvPr/>
        </p:nvSpPr>
        <p:spPr>
          <a:xfrm flipH="false" flipV="false" rot="0">
            <a:off x="5387063" y="8841832"/>
            <a:ext cx="1171913" cy="875025"/>
          </a:xfrm>
          <a:custGeom>
            <a:avLst/>
            <a:gdLst/>
            <a:ahLst/>
            <a:cxnLst/>
            <a:rect r="r" b="b" t="t" l="l"/>
            <a:pathLst>
              <a:path h="875025" w="1171913">
                <a:moveTo>
                  <a:pt x="0" y="0"/>
                </a:moveTo>
                <a:lnTo>
                  <a:pt x="1171913" y="0"/>
                </a:lnTo>
                <a:lnTo>
                  <a:pt x="1171913" y="875025"/>
                </a:lnTo>
                <a:lnTo>
                  <a:pt x="0" y="875025"/>
                </a:lnTo>
                <a:lnTo>
                  <a:pt x="0" y="0"/>
                </a:lnTo>
                <a:close/>
              </a:path>
            </a:pathLst>
          </a:custGeom>
          <a:blipFill>
            <a:blip r:embed="rId3"/>
            <a:stretch>
              <a:fillRect l="-16356" t="0" r="-16383" b="0"/>
            </a:stretch>
          </a:blipFill>
        </p:spPr>
      </p:sp>
      <p:sp>
        <p:nvSpPr>
          <p:cNvPr name="Freeform 4" id="4">
            <a:hlinkClick r:id="rId6" tooltip="https://www.instagram.com/explorethetrades/"/>
          </p:cNvPr>
          <p:cNvSpPr/>
          <p:nvPr/>
        </p:nvSpPr>
        <p:spPr>
          <a:xfrm flipH="false" flipV="false" rot="0">
            <a:off x="6738831" y="8873167"/>
            <a:ext cx="812356" cy="812356"/>
          </a:xfrm>
          <a:custGeom>
            <a:avLst/>
            <a:gdLst/>
            <a:ahLst/>
            <a:cxnLst/>
            <a:rect r="r" b="b" t="t" l="l"/>
            <a:pathLst>
              <a:path h="812356" w="812356">
                <a:moveTo>
                  <a:pt x="0" y="0"/>
                </a:moveTo>
                <a:lnTo>
                  <a:pt x="812356" y="0"/>
                </a:lnTo>
                <a:lnTo>
                  <a:pt x="812356" y="812356"/>
                </a:lnTo>
                <a:lnTo>
                  <a:pt x="0" y="812356"/>
                </a:lnTo>
                <a:lnTo>
                  <a:pt x="0" y="0"/>
                </a:lnTo>
                <a:close/>
              </a:path>
            </a:pathLst>
          </a:custGeom>
          <a:blipFill>
            <a:blip r:embed="rId5"/>
            <a:stretch>
              <a:fillRect l="0" t="0" r="0" b="0"/>
            </a:stretch>
          </a:blipFill>
        </p:spPr>
      </p:sp>
      <p:sp>
        <p:nvSpPr>
          <p:cNvPr name="Freeform 5" id="5">
            <a:hlinkClick r:id="rId8" tooltip="https://www.youtube.com/@explorethetrades"/>
          </p:cNvPr>
          <p:cNvSpPr/>
          <p:nvPr/>
        </p:nvSpPr>
        <p:spPr>
          <a:xfrm flipH="false" flipV="false" rot="0">
            <a:off x="7891664" y="8764061"/>
            <a:ext cx="1086109" cy="1086109"/>
          </a:xfrm>
          <a:custGeom>
            <a:avLst/>
            <a:gdLst/>
            <a:ahLst/>
            <a:cxnLst/>
            <a:rect r="r" b="b" t="t" l="l"/>
            <a:pathLst>
              <a:path h="1086109" w="1086109">
                <a:moveTo>
                  <a:pt x="0" y="0"/>
                </a:moveTo>
                <a:lnTo>
                  <a:pt x="1086109" y="0"/>
                </a:lnTo>
                <a:lnTo>
                  <a:pt x="1086109" y="1086108"/>
                </a:lnTo>
                <a:lnTo>
                  <a:pt x="0" y="1086108"/>
                </a:lnTo>
                <a:lnTo>
                  <a:pt x="0" y="0"/>
                </a:lnTo>
                <a:close/>
              </a:path>
            </a:pathLst>
          </a:custGeom>
          <a:blipFill>
            <a:blip r:embed="rId7"/>
            <a:stretch>
              <a:fillRect l="0" t="0" r="0" b="0"/>
            </a:stretch>
          </a:blipFill>
        </p:spPr>
      </p:sp>
      <p:sp>
        <p:nvSpPr>
          <p:cNvPr name="Freeform 6" id="6">
            <a:hlinkClick r:id="rId10" tooltip="https://www.linkedin.com/company/explorethetrades/"/>
          </p:cNvPr>
          <p:cNvSpPr/>
          <p:nvPr/>
        </p:nvSpPr>
        <p:spPr>
          <a:xfrm flipH="false" flipV="false" rot="0">
            <a:off x="8896350" y="8542397"/>
            <a:ext cx="1515464" cy="1515464"/>
          </a:xfrm>
          <a:custGeom>
            <a:avLst/>
            <a:gdLst/>
            <a:ahLst/>
            <a:cxnLst/>
            <a:rect r="r" b="b" t="t" l="l"/>
            <a:pathLst>
              <a:path h="1515464" w="1515464">
                <a:moveTo>
                  <a:pt x="0" y="0"/>
                </a:moveTo>
                <a:lnTo>
                  <a:pt x="1515464" y="0"/>
                </a:lnTo>
                <a:lnTo>
                  <a:pt x="1515464" y="1515464"/>
                </a:lnTo>
                <a:lnTo>
                  <a:pt x="0" y="1515464"/>
                </a:lnTo>
                <a:lnTo>
                  <a:pt x="0" y="0"/>
                </a:lnTo>
                <a:close/>
              </a:path>
            </a:pathLst>
          </a:custGeom>
          <a:blipFill>
            <a:blip r:embed="rId9"/>
            <a:stretch>
              <a:fillRect l="0" t="0" r="0" b="0"/>
            </a:stretch>
          </a:blipFill>
        </p:spPr>
      </p:sp>
      <p:sp>
        <p:nvSpPr>
          <p:cNvPr name="Freeform 7" id="7">
            <a:hlinkClick r:id="rId12" tooltip="https://www.pinterest.com/explorethetrades/"/>
          </p:cNvPr>
          <p:cNvSpPr/>
          <p:nvPr/>
        </p:nvSpPr>
        <p:spPr>
          <a:xfrm flipH="false" flipV="false" rot="0">
            <a:off x="10417505" y="8789563"/>
            <a:ext cx="988479" cy="988479"/>
          </a:xfrm>
          <a:custGeom>
            <a:avLst/>
            <a:gdLst/>
            <a:ahLst/>
            <a:cxnLst/>
            <a:rect r="r" b="b" t="t" l="l"/>
            <a:pathLst>
              <a:path h="988479" w="988479">
                <a:moveTo>
                  <a:pt x="0" y="0"/>
                </a:moveTo>
                <a:lnTo>
                  <a:pt x="988479" y="0"/>
                </a:lnTo>
                <a:lnTo>
                  <a:pt x="988479" y="988479"/>
                </a:lnTo>
                <a:lnTo>
                  <a:pt x="0" y="988479"/>
                </a:lnTo>
                <a:lnTo>
                  <a:pt x="0" y="0"/>
                </a:lnTo>
                <a:close/>
              </a:path>
            </a:pathLst>
          </a:custGeom>
          <a:blipFill>
            <a:blip r:embed="rId11"/>
            <a:stretch>
              <a:fillRect l="0" t="0" r="0" b="0"/>
            </a:stretch>
          </a:blipFill>
        </p:spPr>
      </p:sp>
      <p:sp>
        <p:nvSpPr>
          <p:cNvPr name="TextBox 8" id="8"/>
          <p:cNvSpPr txBox="true"/>
          <p:nvPr/>
        </p:nvSpPr>
        <p:spPr>
          <a:xfrm rot="0">
            <a:off x="2359154" y="1796792"/>
            <a:ext cx="13596194" cy="6745605"/>
          </a:xfrm>
          <a:prstGeom prst="rect">
            <a:avLst/>
          </a:prstGeom>
        </p:spPr>
        <p:txBody>
          <a:bodyPr anchor="t" rtlCol="false" tIns="0" lIns="0" bIns="0" rIns="0">
            <a:spAutoFit/>
          </a:bodyPr>
          <a:lstStyle/>
          <a:p>
            <a:pPr algn="ctr">
              <a:lnSpc>
                <a:spcPts val="4800"/>
              </a:lnSpc>
            </a:pPr>
            <a:r>
              <a:rPr lang="en-US" sz="3200">
                <a:solidFill>
                  <a:srgbClr val="0F2F76"/>
                </a:solidFill>
                <a:latin typeface="Avenir"/>
                <a:ea typeface="Avenir"/>
                <a:cs typeface="Avenir"/>
                <a:sym typeface="Avenir"/>
              </a:rPr>
              <a:t>Check out our website, follow us on social media, or take our quiz today to see which trade fits you best</a:t>
            </a: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r>
              <a:rPr lang="en-US" sz="3200" u="sng">
                <a:solidFill>
                  <a:srgbClr val="0F2F76"/>
                </a:solidFill>
                <a:latin typeface="Avenir"/>
                <a:ea typeface="Avenir"/>
                <a:cs typeface="Avenir"/>
                <a:sym typeface="Avenir"/>
                <a:hlinkClick r:id="rId13" tooltip="https://explorethetrades.org"/>
              </a:rPr>
              <a:t>www.explorethetrades.org</a:t>
            </a:r>
          </a:p>
          <a:p>
            <a:pPr algn="ctr" marL="0" indent="0" lvl="0">
              <a:lnSpc>
                <a:spcPts val="4800"/>
              </a:lnSpc>
              <a:spcBef>
                <a:spcPct val="0"/>
              </a:spcBef>
            </a:pPr>
            <a:r>
              <a:rPr lang="en-US" sz="3200">
                <a:solidFill>
                  <a:srgbClr val="0F2F76"/>
                </a:solidFill>
                <a:latin typeface="Avenir"/>
                <a:ea typeface="Avenir"/>
                <a:cs typeface="Avenir"/>
                <a:sym typeface="Avenir"/>
              </a:rPr>
              <a:t>Follow us on social media @explorethetrades</a:t>
            </a:r>
          </a:p>
        </p:txBody>
      </p:sp>
      <p:sp>
        <p:nvSpPr>
          <p:cNvPr name="Freeform 9" id="9"/>
          <p:cNvSpPr/>
          <p:nvPr/>
        </p:nvSpPr>
        <p:spPr>
          <a:xfrm flipH="false" flipV="false" rot="0">
            <a:off x="7043801" y="3316585"/>
            <a:ext cx="3867944" cy="3867944"/>
          </a:xfrm>
          <a:custGeom>
            <a:avLst/>
            <a:gdLst/>
            <a:ahLst/>
            <a:cxnLst/>
            <a:rect r="r" b="b" t="t" l="l"/>
            <a:pathLst>
              <a:path h="3867944" w="3867944">
                <a:moveTo>
                  <a:pt x="0" y="0"/>
                </a:moveTo>
                <a:lnTo>
                  <a:pt x="3867944" y="0"/>
                </a:lnTo>
                <a:lnTo>
                  <a:pt x="3867944" y="3867944"/>
                </a:lnTo>
                <a:lnTo>
                  <a:pt x="0" y="3867944"/>
                </a:lnTo>
                <a:lnTo>
                  <a:pt x="0" y="0"/>
                </a:lnTo>
                <a:close/>
              </a:path>
            </a:pathLst>
          </a:custGeom>
          <a:blipFill>
            <a:blip r:embed="rId14"/>
            <a:stretch>
              <a:fillRect l="0" t="0" r="0" b="0"/>
            </a:stretch>
          </a:blipFill>
        </p:spPr>
      </p:sp>
      <p:sp>
        <p:nvSpPr>
          <p:cNvPr name="TextBox 10" id="10"/>
          <p:cNvSpPr txBox="true"/>
          <p:nvPr/>
        </p:nvSpPr>
        <p:spPr>
          <a:xfrm rot="0">
            <a:off x="1938990" y="615692"/>
            <a:ext cx="14077566"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WANT TO LEARN MORE?</a:t>
            </a:r>
          </a:p>
        </p:txBody>
      </p:sp>
      <p:sp>
        <p:nvSpPr>
          <p:cNvPr name="AutoShape 11" id="11"/>
          <p:cNvSpPr/>
          <p:nvPr/>
        </p:nvSpPr>
        <p:spPr>
          <a:xfrm>
            <a:off x="5387063" y="1748647"/>
            <a:ext cx="7059005" cy="0"/>
          </a:xfrm>
          <a:prstGeom prst="line">
            <a:avLst/>
          </a:prstGeom>
          <a:ln cap="flat" w="38100">
            <a:solidFill>
              <a:srgbClr val="88A201"/>
            </a:solidFill>
            <a:prstDash val="solid"/>
            <a:headEnd type="none" len="sm" w="sm"/>
            <a:tailEnd type="none" len="sm" w="sm"/>
          </a:ln>
        </p:spPr>
      </p:sp>
      <p:sp>
        <p:nvSpPr>
          <p:cNvPr name="Freeform 12" id="12"/>
          <p:cNvSpPr/>
          <p:nvPr/>
        </p:nvSpPr>
        <p:spPr>
          <a:xfrm flipH="false" flipV="false" rot="0">
            <a:off x="11616597" y="8818641"/>
            <a:ext cx="962976" cy="962976"/>
          </a:xfrm>
          <a:custGeom>
            <a:avLst/>
            <a:gdLst/>
            <a:ahLst/>
            <a:cxnLst/>
            <a:rect r="r" b="b" t="t" l="l"/>
            <a:pathLst>
              <a:path h="962976" w="962976">
                <a:moveTo>
                  <a:pt x="0" y="0"/>
                </a:moveTo>
                <a:lnTo>
                  <a:pt x="962976" y="0"/>
                </a:lnTo>
                <a:lnTo>
                  <a:pt x="962976" y="962976"/>
                </a:lnTo>
                <a:lnTo>
                  <a:pt x="0" y="962976"/>
                </a:lnTo>
                <a:lnTo>
                  <a:pt x="0" y="0"/>
                </a:lnTo>
                <a:close/>
              </a:path>
            </a:pathLst>
          </a:custGeom>
          <a:blipFill>
            <a:blip r:embed="rId1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601640" y="1706776"/>
            <a:ext cx="6817977"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WHAT IS ELECTRICITY?</a:t>
            </a:r>
          </a:p>
        </p:txBody>
      </p:sp>
      <p:sp>
        <p:nvSpPr>
          <p:cNvPr name="AutoShape 3" id="3"/>
          <p:cNvSpPr/>
          <p:nvPr/>
        </p:nvSpPr>
        <p:spPr>
          <a:xfrm>
            <a:off x="11302831" y="2830726"/>
            <a:ext cx="4515919" cy="0"/>
          </a:xfrm>
          <a:prstGeom prst="line">
            <a:avLst/>
          </a:prstGeom>
          <a:ln cap="flat" w="38100">
            <a:solidFill>
              <a:srgbClr val="88A201"/>
            </a:solidFill>
            <a:prstDash val="solid"/>
            <a:headEnd type="none" len="sm" w="sm"/>
            <a:tailEnd type="none" len="sm" w="sm"/>
          </a:ln>
        </p:spPr>
      </p:sp>
      <p:sp>
        <p:nvSpPr>
          <p:cNvPr name="Freeform 4" id="4"/>
          <p:cNvSpPr/>
          <p:nvPr/>
        </p:nvSpPr>
        <p:spPr>
          <a:xfrm flipH="false" flipV="false" rot="0">
            <a:off x="1028700" y="2830726"/>
            <a:ext cx="7680026" cy="5116817"/>
          </a:xfrm>
          <a:custGeom>
            <a:avLst/>
            <a:gdLst/>
            <a:ahLst/>
            <a:cxnLst/>
            <a:rect r="r" b="b" t="t" l="l"/>
            <a:pathLst>
              <a:path h="5116817" w="7680026">
                <a:moveTo>
                  <a:pt x="0" y="0"/>
                </a:moveTo>
                <a:lnTo>
                  <a:pt x="7680026" y="0"/>
                </a:lnTo>
                <a:lnTo>
                  <a:pt x="7680026" y="5116817"/>
                </a:lnTo>
                <a:lnTo>
                  <a:pt x="0" y="5116817"/>
                </a:lnTo>
                <a:lnTo>
                  <a:pt x="0" y="0"/>
                </a:lnTo>
                <a:close/>
              </a:path>
            </a:pathLst>
          </a:custGeom>
          <a:blipFill>
            <a:blip r:embed="rId2"/>
            <a:stretch>
              <a:fillRect l="0" t="0" r="0" b="0"/>
            </a:stretch>
          </a:blipFill>
        </p:spPr>
      </p:sp>
      <p:sp>
        <p:nvSpPr>
          <p:cNvPr name="TextBox 5" id="5"/>
          <p:cNvSpPr txBox="true"/>
          <p:nvPr/>
        </p:nvSpPr>
        <p:spPr>
          <a:xfrm rot="0">
            <a:off x="9839216" y="3691644"/>
            <a:ext cx="8220358" cy="3249930"/>
          </a:xfrm>
          <a:prstGeom prst="rect">
            <a:avLst/>
          </a:prstGeom>
        </p:spPr>
        <p:txBody>
          <a:bodyPr anchor="t" rtlCol="false" tIns="0" lIns="0" bIns="0" rIns="0">
            <a:spAutoFit/>
          </a:bodyPr>
          <a:lstStyle/>
          <a:p>
            <a:pPr algn="l">
              <a:lnSpc>
                <a:spcPts val="6300"/>
              </a:lnSpc>
            </a:pPr>
            <a:r>
              <a:rPr lang="en-US" sz="4200">
                <a:solidFill>
                  <a:srgbClr val="0F2F76"/>
                </a:solidFill>
                <a:latin typeface="Avenir"/>
                <a:ea typeface="Avenir"/>
                <a:cs typeface="Avenir"/>
                <a:sym typeface="Avenir"/>
              </a:rPr>
              <a:t>It is the flow of electric charge through a conductor, used to power devices and systems.</a:t>
            </a:r>
          </a:p>
          <a:p>
            <a:pPr algn="l" marL="0" indent="0" lvl="0">
              <a:lnSpc>
                <a:spcPts val="6300"/>
              </a:lnSpc>
              <a:spcBef>
                <a:spcPct val="0"/>
              </a:spcBef>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27835" y="3664714"/>
            <a:ext cx="7000610" cy="1345357"/>
            <a:chOff x="0" y="0"/>
            <a:chExt cx="5420212" cy="1041641"/>
          </a:xfrm>
        </p:grpSpPr>
        <p:sp>
          <p:nvSpPr>
            <p:cNvPr name="Freeform 3" id="3"/>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4" id="4"/>
          <p:cNvGrpSpPr/>
          <p:nvPr/>
        </p:nvGrpSpPr>
        <p:grpSpPr>
          <a:xfrm rot="0">
            <a:off x="9327835" y="5410483"/>
            <a:ext cx="7000610" cy="1345357"/>
            <a:chOff x="0" y="0"/>
            <a:chExt cx="5420212" cy="1041641"/>
          </a:xfrm>
        </p:grpSpPr>
        <p:sp>
          <p:nvSpPr>
            <p:cNvPr name="Freeform 5" id="5"/>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6" id="6"/>
          <p:cNvGrpSpPr/>
          <p:nvPr/>
        </p:nvGrpSpPr>
        <p:grpSpPr>
          <a:xfrm rot="0">
            <a:off x="9327835" y="7156252"/>
            <a:ext cx="7000610" cy="1345357"/>
            <a:chOff x="0" y="0"/>
            <a:chExt cx="5420212" cy="1041641"/>
          </a:xfrm>
        </p:grpSpPr>
        <p:sp>
          <p:nvSpPr>
            <p:cNvPr name="Freeform 7" id="7"/>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name="TextBox 8" id="8"/>
          <p:cNvSpPr txBox="true"/>
          <p:nvPr/>
        </p:nvSpPr>
        <p:spPr>
          <a:xfrm rot="0">
            <a:off x="1959555" y="1652041"/>
            <a:ext cx="1436888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WE SEE ELECTRICITY IN EVERYDAY LIFE?</a:t>
            </a:r>
          </a:p>
        </p:txBody>
      </p:sp>
      <p:sp>
        <p:nvSpPr>
          <p:cNvPr name="AutoShape 9" id="9"/>
          <p:cNvSpPr/>
          <p:nvPr/>
        </p:nvSpPr>
        <p:spPr>
          <a:xfrm flipV="true">
            <a:off x="1959555" y="2775991"/>
            <a:ext cx="13714331" cy="19050"/>
          </a:xfrm>
          <a:prstGeom prst="line">
            <a:avLst/>
          </a:prstGeom>
          <a:ln cap="flat" w="38100">
            <a:solidFill>
              <a:srgbClr val="88A201"/>
            </a:solidFill>
            <a:prstDash val="solid"/>
            <a:headEnd type="none" len="sm" w="sm"/>
            <a:tailEnd type="none" len="sm" w="sm"/>
          </a:ln>
        </p:spPr>
      </p:sp>
      <p:sp>
        <p:nvSpPr>
          <p:cNvPr name="Freeform 10" id="10"/>
          <p:cNvSpPr/>
          <p:nvPr/>
        </p:nvSpPr>
        <p:spPr>
          <a:xfrm flipH="false" flipV="false" rot="0">
            <a:off x="8647471" y="3332987"/>
            <a:ext cx="8743570" cy="5825403"/>
          </a:xfrm>
          <a:custGeom>
            <a:avLst/>
            <a:gdLst/>
            <a:ahLst/>
            <a:cxnLst/>
            <a:rect r="r" b="b" t="t" l="l"/>
            <a:pathLst>
              <a:path h="5825403" w="8743570">
                <a:moveTo>
                  <a:pt x="0" y="0"/>
                </a:moveTo>
                <a:lnTo>
                  <a:pt x="8743570" y="0"/>
                </a:lnTo>
                <a:lnTo>
                  <a:pt x="8743570" y="5825403"/>
                </a:lnTo>
                <a:lnTo>
                  <a:pt x="0" y="5825403"/>
                </a:lnTo>
                <a:lnTo>
                  <a:pt x="0" y="0"/>
                </a:lnTo>
                <a:close/>
              </a:path>
            </a:pathLst>
          </a:custGeom>
          <a:blipFill>
            <a:blip r:embed="rId2"/>
            <a:stretch>
              <a:fillRect l="0" t="0" r="0" b="0"/>
            </a:stretch>
          </a:blipFill>
        </p:spPr>
      </p:sp>
      <p:sp>
        <p:nvSpPr>
          <p:cNvPr name="TextBox 11" id="11"/>
          <p:cNvSpPr txBox="true"/>
          <p:nvPr/>
        </p:nvSpPr>
        <p:spPr>
          <a:xfrm rot="0">
            <a:off x="1421610" y="3668737"/>
            <a:ext cx="5976140" cy="3499485"/>
          </a:xfrm>
          <a:prstGeom prst="rect">
            <a:avLst/>
          </a:prstGeom>
        </p:spPr>
        <p:txBody>
          <a:bodyPr anchor="t" rtlCol="false" tIns="0" lIns="0" bIns="0" rIns="0">
            <a:spAutoFit/>
          </a:bodyPr>
          <a:lstStyle/>
          <a:p>
            <a:pPr algn="l" marL="906780" indent="-453390" lvl="1">
              <a:lnSpc>
                <a:spcPts val="5460"/>
              </a:lnSpc>
              <a:buFont typeface="Arial"/>
              <a:buChar char="•"/>
            </a:pPr>
            <a:r>
              <a:rPr lang="en-US" sz="4200">
                <a:solidFill>
                  <a:srgbClr val="0F2F76"/>
                </a:solidFill>
                <a:latin typeface="Avenir"/>
                <a:ea typeface="Avenir"/>
                <a:cs typeface="Avenir"/>
                <a:sym typeface="Avenir"/>
              </a:rPr>
              <a:t>Homes</a:t>
            </a:r>
          </a:p>
          <a:p>
            <a:pPr algn="l" marL="906780" indent="-453390" lvl="1">
              <a:lnSpc>
                <a:spcPts val="5460"/>
              </a:lnSpc>
              <a:buFont typeface="Arial"/>
              <a:buChar char="•"/>
            </a:pPr>
            <a:r>
              <a:rPr lang="en-US" sz="4200">
                <a:solidFill>
                  <a:srgbClr val="0F2F76"/>
                </a:solidFill>
                <a:latin typeface="Avenir"/>
                <a:ea typeface="Avenir"/>
                <a:cs typeface="Avenir"/>
                <a:sym typeface="Avenir"/>
              </a:rPr>
              <a:t>Schools</a:t>
            </a:r>
          </a:p>
          <a:p>
            <a:pPr algn="l" marL="906780" indent="-453390" lvl="1">
              <a:lnSpc>
                <a:spcPts val="546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5460"/>
              </a:lnSpc>
              <a:buFont typeface="Arial"/>
              <a:buChar char="•"/>
            </a:pPr>
            <a:r>
              <a:rPr lang="en-US" sz="4200">
                <a:solidFill>
                  <a:srgbClr val="0F2F76"/>
                </a:solidFill>
                <a:latin typeface="Avenir"/>
                <a:ea typeface="Avenir"/>
                <a:cs typeface="Avenir"/>
                <a:sym typeface="Avenir"/>
              </a:rPr>
              <a:t>Stores</a:t>
            </a:r>
          </a:p>
          <a:p>
            <a:pPr algn="l" marL="906780" indent="-453390" lvl="1">
              <a:lnSpc>
                <a:spcPts val="5460"/>
              </a:lnSpc>
              <a:buFont typeface="Arial"/>
              <a:buChar char="•"/>
            </a:pPr>
            <a:r>
              <a:rPr lang="en-US" sz="4200">
                <a:solidFill>
                  <a:srgbClr val="0F2F76"/>
                </a:solidFill>
                <a:latin typeface="Avenir"/>
                <a:ea typeface="Avenir"/>
                <a:cs typeface="Avenir"/>
                <a:sym typeface="Avenir"/>
              </a:rPr>
              <a:t>Restaurants</a:t>
            </a:r>
          </a:p>
        </p:txBody>
      </p:sp>
      <p:sp>
        <p:nvSpPr>
          <p:cNvPr name="TextBox 12" id="12"/>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57711"/>
            <a:ext cx="9978949"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WHY IS ELECTRICITY IMPORTANT?</a:t>
            </a:r>
          </a:p>
        </p:txBody>
      </p:sp>
      <p:sp>
        <p:nvSpPr>
          <p:cNvPr name="AutoShape 3" id="3"/>
          <p:cNvSpPr/>
          <p:nvPr/>
        </p:nvSpPr>
        <p:spPr>
          <a:xfrm flipV="true">
            <a:off x="1028700" y="3181661"/>
            <a:ext cx="9907868" cy="19050"/>
          </a:xfrm>
          <a:prstGeom prst="line">
            <a:avLst/>
          </a:prstGeom>
          <a:ln cap="flat" w="38100">
            <a:solidFill>
              <a:srgbClr val="88A201"/>
            </a:solidFill>
            <a:prstDash val="solid"/>
            <a:headEnd type="none" len="sm" w="sm"/>
            <a:tailEnd type="none" len="sm" w="sm"/>
          </a:ln>
        </p:spPr>
      </p:sp>
      <p:sp>
        <p:nvSpPr>
          <p:cNvPr name="Freeform 4" id="4"/>
          <p:cNvSpPr/>
          <p:nvPr/>
        </p:nvSpPr>
        <p:spPr>
          <a:xfrm flipH="false" flipV="false" rot="0">
            <a:off x="12373889" y="6009000"/>
            <a:ext cx="5233676" cy="3486937"/>
          </a:xfrm>
          <a:custGeom>
            <a:avLst/>
            <a:gdLst/>
            <a:ahLst/>
            <a:cxnLst/>
            <a:rect r="r" b="b" t="t" l="l"/>
            <a:pathLst>
              <a:path h="3486937" w="5233676">
                <a:moveTo>
                  <a:pt x="0" y="0"/>
                </a:moveTo>
                <a:lnTo>
                  <a:pt x="5233677" y="0"/>
                </a:lnTo>
                <a:lnTo>
                  <a:pt x="5233677" y="3486937"/>
                </a:lnTo>
                <a:lnTo>
                  <a:pt x="0" y="3486937"/>
                </a:lnTo>
                <a:lnTo>
                  <a:pt x="0" y="0"/>
                </a:lnTo>
                <a:close/>
              </a:path>
            </a:pathLst>
          </a:custGeom>
          <a:blipFill>
            <a:blip r:embed="rId2"/>
            <a:stretch>
              <a:fillRect l="0" t="0" r="0" b="0"/>
            </a:stretch>
          </a:blipFill>
        </p:spPr>
      </p:sp>
      <p:sp>
        <p:nvSpPr>
          <p:cNvPr name="TextBox 5" id="5"/>
          <p:cNvSpPr txBox="true"/>
          <p:nvPr/>
        </p:nvSpPr>
        <p:spPr>
          <a:xfrm rot="0">
            <a:off x="1028700" y="3465772"/>
            <a:ext cx="15147626" cy="3489579"/>
          </a:xfrm>
          <a:prstGeom prst="rect">
            <a:avLst/>
          </a:prstGeom>
        </p:spPr>
        <p:txBody>
          <a:bodyPr anchor="t" rtlCol="false" tIns="0" lIns="0" bIns="0" rIns="0">
            <a:spAutoFit/>
          </a:bodyPr>
          <a:lstStyle/>
          <a:p>
            <a:pPr algn="l" marL="906780" indent="-453390" lvl="1">
              <a:lnSpc>
                <a:spcPts val="6636"/>
              </a:lnSpc>
              <a:buFont typeface="Arial"/>
              <a:buChar char="•"/>
            </a:pPr>
            <a:r>
              <a:rPr lang="en-US" sz="4200">
                <a:solidFill>
                  <a:srgbClr val="0F2F76"/>
                </a:solidFill>
                <a:latin typeface="Avenir"/>
                <a:ea typeface="Avenir"/>
                <a:cs typeface="Avenir"/>
                <a:sym typeface="Avenir"/>
              </a:rPr>
              <a:t>It powers things like lights, phones, and computers.</a:t>
            </a:r>
          </a:p>
          <a:p>
            <a:pPr algn="l" marL="906780" indent="-453390" lvl="1">
              <a:lnSpc>
                <a:spcPts val="6636"/>
              </a:lnSpc>
              <a:buFont typeface="Arial"/>
              <a:buChar char="•"/>
            </a:pPr>
            <a:r>
              <a:rPr lang="en-US" sz="4200">
                <a:solidFill>
                  <a:srgbClr val="0F2F76"/>
                </a:solidFill>
                <a:latin typeface="Avenir"/>
                <a:ea typeface="Avenir"/>
                <a:cs typeface="Avenir"/>
                <a:sym typeface="Avenir"/>
              </a:rPr>
              <a:t>Runs appliances like refrigerators and TVs.</a:t>
            </a:r>
          </a:p>
          <a:p>
            <a:pPr algn="l">
              <a:lnSpc>
                <a:spcPts val="8400"/>
              </a:lnSpc>
            </a:pPr>
          </a:p>
          <a:p>
            <a:pPr algn="l">
              <a:lnSpc>
                <a:spcPts val="6000"/>
              </a:lnSpc>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537139" y="2535579"/>
            <a:ext cx="1384409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9257878" y="2964474"/>
            <a:ext cx="8246824" cy="5504755"/>
          </a:xfrm>
          <a:custGeom>
            <a:avLst/>
            <a:gdLst/>
            <a:ahLst/>
            <a:cxnLst/>
            <a:rect r="r" b="b" t="t" l="l"/>
            <a:pathLst>
              <a:path h="5504755" w="8246824">
                <a:moveTo>
                  <a:pt x="0" y="0"/>
                </a:moveTo>
                <a:lnTo>
                  <a:pt x="8246824" y="0"/>
                </a:lnTo>
                <a:lnTo>
                  <a:pt x="8246824" y="5504755"/>
                </a:lnTo>
                <a:lnTo>
                  <a:pt x="0" y="5504755"/>
                </a:lnTo>
                <a:lnTo>
                  <a:pt x="0" y="0"/>
                </a:lnTo>
                <a:close/>
              </a:path>
            </a:pathLst>
          </a:custGeom>
          <a:blipFill>
            <a:blip r:embed="rId2"/>
            <a:stretch>
              <a:fillRect l="0" t="0" r="0" b="0"/>
            </a:stretch>
          </a:blipFill>
        </p:spPr>
      </p:sp>
      <p:sp>
        <p:nvSpPr>
          <p:cNvPr name="TextBox 4" id="4"/>
          <p:cNvSpPr txBox="true"/>
          <p:nvPr/>
        </p:nvSpPr>
        <p:spPr>
          <a:xfrm rot="0">
            <a:off x="1537139" y="1335428"/>
            <a:ext cx="11864544" cy="1028700"/>
          </a:xfrm>
          <a:prstGeom prst="rect">
            <a:avLst/>
          </a:prstGeom>
        </p:spPr>
        <p:txBody>
          <a:bodyPr anchor="t" rtlCol="false" tIns="0" lIns="0" bIns="0" rIns="0">
            <a:spAutoFit/>
          </a:bodyPr>
          <a:lstStyle/>
          <a:p>
            <a:pPr algn="l" marL="0" indent="0" lvl="0">
              <a:lnSpc>
                <a:spcPts val="6825"/>
              </a:lnSpc>
            </a:pPr>
            <a:r>
              <a:rPr lang="en-US" sz="6500" spc="-65">
                <a:solidFill>
                  <a:srgbClr val="428CE2"/>
                </a:solidFill>
                <a:latin typeface="Impact"/>
                <a:ea typeface="Impact"/>
                <a:cs typeface="Impact"/>
                <a:sym typeface="Impact"/>
              </a:rPr>
              <a:t>APPRENTICESHIPS AND TRADE SCHOOL</a:t>
            </a:r>
          </a:p>
        </p:txBody>
      </p:sp>
      <p:sp>
        <p:nvSpPr>
          <p:cNvPr name="TextBox 5" id="5"/>
          <p:cNvSpPr txBox="true"/>
          <p:nvPr/>
        </p:nvSpPr>
        <p:spPr>
          <a:xfrm rot="0">
            <a:off x="1193160" y="3002962"/>
            <a:ext cx="7062051" cy="6799058"/>
          </a:xfrm>
          <a:prstGeom prst="rect">
            <a:avLst/>
          </a:prstGeom>
        </p:spPr>
        <p:txBody>
          <a:bodyPr anchor="t" rtlCol="false" tIns="0" lIns="0" bIns="0" rIns="0">
            <a:spAutoFit/>
          </a:bodyPr>
          <a:lstStyle/>
          <a:p>
            <a:pPr algn="l" marL="0" indent="0" lvl="0">
              <a:lnSpc>
                <a:spcPts val="4019"/>
              </a:lnSpc>
            </a:pPr>
            <a:r>
              <a:rPr lang="en-US" sz="2871">
                <a:solidFill>
                  <a:srgbClr val="0F2F76"/>
                </a:solidFill>
                <a:latin typeface="Avenir"/>
                <a:ea typeface="Avenir"/>
                <a:cs typeface="Avenir"/>
                <a:sym typeface="Avenir"/>
              </a:rPr>
              <a:t>Af</a:t>
            </a:r>
            <a:r>
              <a:rPr lang="en-US" sz="2871">
                <a:solidFill>
                  <a:srgbClr val="0F2F76"/>
                </a:solidFill>
                <a:latin typeface="Avenir"/>
                <a:ea typeface="Avenir"/>
                <a:cs typeface="Avenir"/>
                <a:sym typeface="Avenir"/>
              </a:rPr>
              <a:t>ter high school and at 18 years old, you can enter an apprenticeship program or go to trade school. </a:t>
            </a:r>
          </a:p>
          <a:p>
            <a:pPr algn="l" marL="0" indent="0" lvl="0">
              <a:lnSpc>
                <a:spcPts val="4019"/>
              </a:lnSpc>
            </a:pPr>
          </a:p>
          <a:p>
            <a:pPr algn="l" marL="0" indent="0" lvl="0">
              <a:lnSpc>
                <a:spcPts val="4019"/>
              </a:lnSpc>
            </a:pPr>
            <a:r>
              <a:rPr lang="en-US" sz="2871">
                <a:solidFill>
                  <a:srgbClr val="0F2F76"/>
                </a:solidFill>
                <a:latin typeface="Avenir"/>
                <a:ea typeface="Avenir"/>
                <a:cs typeface="Avenir"/>
                <a:sym typeface="Avenir"/>
              </a:rPr>
              <a:t>Apprenticeships combine classroom learning with hands-on experience, while trade school is a more traditional classroom setting. </a:t>
            </a:r>
          </a:p>
          <a:p>
            <a:pPr algn="l" marL="0" indent="0" lvl="0">
              <a:lnSpc>
                <a:spcPts val="4019"/>
              </a:lnSpc>
            </a:pPr>
          </a:p>
          <a:p>
            <a:pPr algn="l" marL="0" indent="0" lvl="0">
              <a:lnSpc>
                <a:spcPts val="4019"/>
              </a:lnSpc>
            </a:pPr>
            <a:r>
              <a:rPr lang="en-US" sz="2871">
                <a:solidFill>
                  <a:srgbClr val="0F2F76"/>
                </a:solidFill>
                <a:latin typeface="Avenir"/>
                <a:ea typeface="Avenir"/>
                <a:cs typeface="Avenir"/>
                <a:sym typeface="Avenir"/>
              </a:rPr>
              <a:t>After completing your training, you can earn a license and start working as a professional electrician!</a:t>
            </a:r>
          </a:p>
          <a:p>
            <a:pPr algn="l" marL="0" indent="0" lvl="0">
              <a:lnSpc>
                <a:spcPts val="5627"/>
              </a:lnSpc>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74598" y="398361"/>
            <a:ext cx="10863257" cy="21145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WHAT CLASS</a:t>
            </a:r>
            <a:r>
              <a:rPr lang="en-US" b="true" sz="6500" spc="-65">
                <a:solidFill>
                  <a:srgbClr val="428CE2"/>
                </a:solidFill>
                <a:latin typeface="Impact"/>
                <a:ea typeface="Impact"/>
                <a:cs typeface="Impact"/>
                <a:sym typeface="Impact"/>
              </a:rPr>
              <a:t>ES PREPARE YOU FOR A CAREER IN ELECTRICITY?</a:t>
            </a:r>
          </a:p>
        </p:txBody>
      </p:sp>
      <p:sp>
        <p:nvSpPr>
          <p:cNvPr name="AutoShape 3" id="3"/>
          <p:cNvSpPr/>
          <p:nvPr/>
        </p:nvSpPr>
        <p:spPr>
          <a:xfrm>
            <a:off x="5614497" y="2512911"/>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358817" y="2978280"/>
            <a:ext cx="15294819" cy="7110412"/>
          </a:xfrm>
          <a:prstGeom prst="rect">
            <a:avLst/>
          </a:prstGeom>
        </p:spPr>
        <p:txBody>
          <a:bodyPr anchor="t" rtlCol="false" tIns="0" lIns="0" bIns="0" rIns="0">
            <a:spAutoFit/>
          </a:bodyPr>
          <a:lstStyle/>
          <a:p>
            <a:pPr algn="l">
              <a:lnSpc>
                <a:spcPts val="5425"/>
              </a:lnSpc>
            </a:pPr>
            <a:r>
              <a:rPr lang="en-US" sz="3500" b="true">
                <a:solidFill>
                  <a:srgbClr val="0F2F76"/>
                </a:solidFill>
                <a:latin typeface="Avenir Bold"/>
                <a:ea typeface="Avenir Bold"/>
                <a:cs typeface="Avenir Bold"/>
                <a:sym typeface="Avenir Bold"/>
              </a:rPr>
              <a:t>Math:</a:t>
            </a:r>
            <a:r>
              <a:rPr lang="en-US" sz="3500">
                <a:solidFill>
                  <a:srgbClr val="0F2F76"/>
                </a:solidFill>
                <a:latin typeface="Avenir"/>
                <a:ea typeface="Avenir"/>
                <a:cs typeface="Avenir"/>
                <a:sym typeface="Avenir"/>
              </a:rPr>
              <a:t> Electricians rely on math every day to:</a:t>
            </a:r>
          </a:p>
          <a:p>
            <a:pPr algn="l" marL="755651" indent="-377825" lvl="1">
              <a:lnSpc>
                <a:spcPts val="5425"/>
              </a:lnSpc>
              <a:buFont typeface="Arial"/>
              <a:buChar char="•"/>
            </a:pPr>
            <a:r>
              <a:rPr lang="en-US" sz="3500">
                <a:solidFill>
                  <a:srgbClr val="0F2F76"/>
                </a:solidFill>
                <a:latin typeface="Avenir"/>
                <a:ea typeface="Avenir"/>
                <a:cs typeface="Avenir"/>
                <a:sym typeface="Avenir"/>
              </a:rPr>
              <a:t>Apply</a:t>
            </a:r>
            <a:r>
              <a:rPr lang="en-US" sz="3500">
                <a:solidFill>
                  <a:srgbClr val="0F2F76"/>
                </a:solidFill>
                <a:latin typeface="Avenir"/>
                <a:ea typeface="Avenir"/>
                <a:cs typeface="Avenir"/>
                <a:sym typeface="Avenir"/>
              </a:rPr>
              <a:t> formulas like Ohm’s Law to solve electrical equations</a:t>
            </a:r>
          </a:p>
          <a:p>
            <a:pPr algn="l" marL="755651" indent="-377825" lvl="1">
              <a:lnSpc>
                <a:spcPts val="5425"/>
              </a:lnSpc>
              <a:buFont typeface="Arial"/>
              <a:buChar char="•"/>
            </a:pPr>
            <a:r>
              <a:rPr lang="en-US" sz="3500">
                <a:solidFill>
                  <a:srgbClr val="0F2F76"/>
                </a:solidFill>
                <a:latin typeface="Avenir"/>
                <a:ea typeface="Avenir"/>
                <a:cs typeface="Avenir"/>
                <a:sym typeface="Avenir"/>
              </a:rPr>
              <a:t>Read blueprints </a:t>
            </a:r>
          </a:p>
          <a:p>
            <a:pPr algn="l" marL="755651" indent="-377825" lvl="1">
              <a:lnSpc>
                <a:spcPts val="5425"/>
              </a:lnSpc>
              <a:buFont typeface="Arial"/>
              <a:buChar char="•"/>
            </a:pPr>
            <a:r>
              <a:rPr lang="en-US" sz="3500">
                <a:solidFill>
                  <a:srgbClr val="0F2F76"/>
                </a:solidFill>
                <a:latin typeface="Avenir"/>
                <a:ea typeface="Avenir"/>
                <a:cs typeface="Avenir"/>
                <a:sym typeface="Avenir"/>
              </a:rPr>
              <a:t>Interpret spatial layouts</a:t>
            </a:r>
          </a:p>
          <a:p>
            <a:pPr algn="l" marL="755651" indent="-377825" lvl="1">
              <a:lnSpc>
                <a:spcPts val="5425"/>
              </a:lnSpc>
              <a:buFont typeface="Arial"/>
              <a:buChar char="•"/>
            </a:pPr>
            <a:r>
              <a:rPr lang="en-US" sz="3500">
                <a:solidFill>
                  <a:srgbClr val="0F2F76"/>
                </a:solidFill>
                <a:latin typeface="Avenir"/>
                <a:ea typeface="Avenir"/>
                <a:cs typeface="Avenir"/>
                <a:sym typeface="Avenir"/>
              </a:rPr>
              <a:t>Measure angles and distances for precise installations</a:t>
            </a:r>
          </a:p>
          <a:p>
            <a:pPr algn="l" marL="755651" indent="-377825" lvl="1">
              <a:lnSpc>
                <a:spcPts val="5425"/>
              </a:lnSpc>
              <a:buFont typeface="Arial"/>
              <a:buChar char="•"/>
            </a:pPr>
            <a:r>
              <a:rPr lang="en-US" sz="3500">
                <a:solidFill>
                  <a:srgbClr val="0F2F76"/>
                </a:solidFill>
                <a:latin typeface="Avenir"/>
                <a:ea typeface="Avenir"/>
                <a:cs typeface="Avenir"/>
                <a:sym typeface="Avenir"/>
              </a:rPr>
              <a:t>Work with alternating current (AC) circuit</a:t>
            </a:r>
          </a:p>
          <a:p>
            <a:pPr algn="l" marL="755651" indent="-377825" lvl="1">
              <a:lnSpc>
                <a:spcPts val="5425"/>
              </a:lnSpc>
              <a:buFont typeface="Arial"/>
              <a:buChar char="•"/>
            </a:pPr>
            <a:r>
              <a:rPr lang="en-US" sz="3500">
                <a:solidFill>
                  <a:srgbClr val="0F2F76"/>
                </a:solidFill>
                <a:latin typeface="Avenir"/>
                <a:ea typeface="Avenir"/>
                <a:cs typeface="Avenir"/>
                <a:sym typeface="Avenir"/>
              </a:rPr>
              <a:t>Calculate load requirements and phase angles to ensure safe and efficient systems</a:t>
            </a:r>
          </a:p>
          <a:p>
            <a:pPr algn="l">
              <a:lnSpc>
                <a:spcPts val="6510"/>
              </a:lnSpc>
            </a:pP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74598" y="398361"/>
            <a:ext cx="10863257" cy="21145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WHAT CLASS</a:t>
            </a:r>
            <a:r>
              <a:rPr lang="en-US" b="true" sz="6500" spc="-65">
                <a:solidFill>
                  <a:srgbClr val="428CE2"/>
                </a:solidFill>
                <a:latin typeface="Impact"/>
                <a:ea typeface="Impact"/>
                <a:cs typeface="Impact"/>
                <a:sym typeface="Impact"/>
              </a:rPr>
              <a:t>ES PREPARE YOU FOR A CAREER IN ELECTRICITY?</a:t>
            </a:r>
          </a:p>
        </p:txBody>
      </p:sp>
      <p:sp>
        <p:nvSpPr>
          <p:cNvPr name="AutoShape 3" id="3"/>
          <p:cNvSpPr/>
          <p:nvPr/>
        </p:nvSpPr>
        <p:spPr>
          <a:xfrm>
            <a:off x="5614497" y="2512911"/>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496591" y="2923097"/>
            <a:ext cx="15294819" cy="5499100"/>
          </a:xfrm>
          <a:prstGeom prst="rect">
            <a:avLst/>
          </a:prstGeom>
        </p:spPr>
        <p:txBody>
          <a:bodyPr anchor="t" rtlCol="false" tIns="0" lIns="0" bIns="0" rIns="0">
            <a:spAutoFit/>
          </a:bodyPr>
          <a:lstStyle/>
          <a:p>
            <a:pPr algn="l">
              <a:lnSpc>
                <a:spcPts val="6199"/>
              </a:lnSpc>
            </a:pPr>
            <a:r>
              <a:rPr lang="en-US" sz="3999" b="true">
                <a:solidFill>
                  <a:srgbClr val="0F2F76"/>
                </a:solidFill>
                <a:latin typeface="Avenir Bold"/>
                <a:ea typeface="Avenir Bold"/>
                <a:cs typeface="Avenir Bold"/>
                <a:sym typeface="Avenir Bold"/>
              </a:rPr>
              <a:t>Physics:</a:t>
            </a:r>
            <a:r>
              <a:rPr lang="en-US" sz="3999">
                <a:solidFill>
                  <a:srgbClr val="0F2F76"/>
                </a:solidFill>
                <a:latin typeface="Avenir"/>
                <a:ea typeface="Avenir"/>
                <a:cs typeface="Avenir"/>
                <a:sym typeface="Avenir"/>
              </a:rPr>
              <a:t> Electricians rely on physics every day to:</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nderstand electricity and magnetism</a:t>
            </a:r>
          </a:p>
          <a:p>
            <a:pPr algn="l" marL="863599" indent="-431800" lvl="1">
              <a:lnSpc>
                <a:spcPts val="6199"/>
              </a:lnSpc>
              <a:buFont typeface="Arial"/>
              <a:buChar char="•"/>
            </a:pPr>
            <a:r>
              <a:rPr lang="en-US" sz="3999">
                <a:solidFill>
                  <a:srgbClr val="0F2F76"/>
                </a:solidFill>
                <a:latin typeface="Avenir"/>
                <a:ea typeface="Avenir"/>
                <a:cs typeface="Avenir"/>
                <a:sym typeface="Avenir"/>
              </a:rPr>
              <a:t>Understand the basics of electric charge, current, voltage, and resistances</a:t>
            </a:r>
          </a:p>
          <a:p>
            <a:pPr algn="l" marL="863599" indent="-431800" lvl="1">
              <a:lnSpc>
                <a:spcPts val="6199"/>
              </a:lnSpc>
              <a:buFont typeface="Arial"/>
              <a:buChar char="•"/>
            </a:pPr>
            <a:r>
              <a:rPr lang="en-US" sz="3999">
                <a:solidFill>
                  <a:srgbClr val="0F2F76"/>
                </a:solidFill>
                <a:latin typeface="Avenir"/>
                <a:ea typeface="Avenir"/>
                <a:cs typeface="Avenir"/>
                <a:sym typeface="Avenir"/>
              </a:rPr>
              <a:t>Understand how electrical energy flows through wires and how magnetic fields are created</a:t>
            </a: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5485180" y="1621873"/>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1175199" y="1028700"/>
            <a:ext cx="15937602" cy="8619237"/>
          </a:xfrm>
          <a:custGeom>
            <a:avLst/>
            <a:gdLst/>
            <a:ahLst/>
            <a:cxnLst/>
            <a:rect r="r" b="b" t="t" l="l"/>
            <a:pathLst>
              <a:path h="8619237" w="15937602">
                <a:moveTo>
                  <a:pt x="0" y="0"/>
                </a:moveTo>
                <a:lnTo>
                  <a:pt x="15937602" y="0"/>
                </a:lnTo>
                <a:lnTo>
                  <a:pt x="15937602" y="8619237"/>
                </a:lnTo>
                <a:lnTo>
                  <a:pt x="0" y="8619237"/>
                </a:lnTo>
                <a:lnTo>
                  <a:pt x="0" y="0"/>
                </a:lnTo>
                <a:close/>
              </a:path>
            </a:pathLst>
          </a:custGeom>
          <a:blipFill>
            <a:blip r:embed="rId2"/>
            <a:stretch>
              <a:fillRect l="0" t="0" r="0" b="-38680"/>
            </a:stretch>
          </a:blipFill>
        </p:spPr>
      </p:sp>
      <p:sp>
        <p:nvSpPr>
          <p:cNvPr name="TextBox 4" id="4"/>
          <p:cNvSpPr txBox="true"/>
          <p:nvPr/>
        </p:nvSpPr>
        <p:spPr>
          <a:xfrm rot="0">
            <a:off x="4082033" y="299403"/>
            <a:ext cx="9865299" cy="1174750"/>
          </a:xfrm>
          <a:prstGeom prst="rect">
            <a:avLst/>
          </a:prstGeom>
        </p:spPr>
        <p:txBody>
          <a:bodyPr anchor="t" rtlCol="false" tIns="0" lIns="0" bIns="0" rIns="0">
            <a:spAutoFit/>
          </a:bodyPr>
          <a:lstStyle/>
          <a:p>
            <a:pPr algn="ctr">
              <a:lnSpc>
                <a:spcPts val="8450"/>
              </a:lnSpc>
              <a:spcBef>
                <a:spcPct val="0"/>
              </a:spcBef>
            </a:pPr>
            <a:r>
              <a:rPr lang="en-US" sz="6500">
                <a:solidFill>
                  <a:srgbClr val="428CE2"/>
                </a:solidFill>
                <a:latin typeface="Impact"/>
                <a:ea typeface="Impact"/>
                <a:cs typeface="Impact"/>
                <a:sym typeface="Impact"/>
              </a:rPr>
              <a:t>CAREER PATHWAYS</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606337" y="692695"/>
            <a:ext cx="8681663"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TYPES OF EMPLOYMENT</a:t>
            </a:r>
          </a:p>
        </p:txBody>
      </p:sp>
      <p:grpSp>
        <p:nvGrpSpPr>
          <p:cNvPr name="Group 3" id="3"/>
          <p:cNvGrpSpPr/>
          <p:nvPr/>
        </p:nvGrpSpPr>
        <p:grpSpPr>
          <a:xfrm rot="0">
            <a:off x="0" y="0"/>
            <a:ext cx="9144000" cy="10287000"/>
            <a:chOff x="0" y="0"/>
            <a:chExt cx="12192000" cy="13716000"/>
          </a:xfrm>
        </p:grpSpPr>
        <p:pic>
          <p:nvPicPr>
            <p:cNvPr name="Picture 4" id="4"/>
            <p:cNvPicPr>
              <a:picLocks noChangeAspect="true"/>
            </p:cNvPicPr>
            <p:nvPr/>
          </p:nvPicPr>
          <p:blipFill>
            <a:blip r:embed="rId2"/>
            <a:srcRect l="20394" t="0" r="20394" b="0"/>
            <a:stretch>
              <a:fillRect/>
            </a:stretch>
          </p:blipFill>
          <p:spPr>
            <a:xfrm flipH="false" flipV="false">
              <a:off x="0" y="0"/>
              <a:ext cx="12192000" cy="13716000"/>
            </a:xfrm>
            <a:prstGeom prst="rect">
              <a:avLst/>
            </a:prstGeom>
          </p:spPr>
        </p:pic>
      </p:grpSp>
      <p:sp>
        <p:nvSpPr>
          <p:cNvPr name="AutoShape 5" id="5"/>
          <p:cNvSpPr/>
          <p:nvPr/>
        </p:nvSpPr>
        <p:spPr>
          <a:xfrm>
            <a:off x="9606337" y="1797595"/>
            <a:ext cx="7059005" cy="0"/>
          </a:xfrm>
          <a:prstGeom prst="line">
            <a:avLst/>
          </a:prstGeom>
          <a:ln cap="flat" w="38100">
            <a:solidFill>
              <a:srgbClr val="88A201"/>
            </a:solidFill>
            <a:prstDash val="solid"/>
            <a:headEnd type="none" len="sm" w="sm"/>
            <a:tailEnd type="none" len="sm" w="sm"/>
          </a:ln>
        </p:spPr>
      </p:sp>
      <p:sp>
        <p:nvSpPr>
          <p:cNvPr name="TextBox 6" id="6"/>
          <p:cNvSpPr txBox="true"/>
          <p:nvPr/>
        </p:nvSpPr>
        <p:spPr>
          <a:xfrm rot="0">
            <a:off x="9144000" y="2007870"/>
            <a:ext cx="8838655" cy="7250430"/>
          </a:xfrm>
          <a:prstGeom prst="rect">
            <a:avLst/>
          </a:prstGeom>
        </p:spPr>
        <p:txBody>
          <a:bodyPr anchor="t" rtlCol="false" tIns="0" lIns="0" bIns="0" rIns="0">
            <a:spAutoFit/>
          </a:bodyPr>
          <a:lstStyle/>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residential homes</a:t>
            </a:r>
          </a:p>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commercial buildings</a:t>
            </a:r>
          </a:p>
          <a:p>
            <a:pPr algn="l" marL="906780" indent="-453390" lvl="1">
              <a:lnSpc>
                <a:spcPts val="630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6300"/>
              </a:lnSpc>
              <a:buFont typeface="Arial"/>
              <a:buChar char="•"/>
            </a:pPr>
            <a:r>
              <a:rPr lang="en-US" sz="4200">
                <a:solidFill>
                  <a:srgbClr val="0F2F76"/>
                </a:solidFill>
                <a:latin typeface="Avenir"/>
                <a:ea typeface="Avenir"/>
                <a:cs typeface="Avenir"/>
                <a:sym typeface="Avenir"/>
              </a:rPr>
              <a:t>School systems</a:t>
            </a:r>
          </a:p>
          <a:p>
            <a:pPr algn="l" marL="906780" indent="-453390" lvl="1">
              <a:lnSpc>
                <a:spcPts val="6300"/>
              </a:lnSpc>
              <a:buFont typeface="Arial"/>
              <a:buChar char="•"/>
            </a:pPr>
            <a:r>
              <a:rPr lang="en-US" sz="4200">
                <a:solidFill>
                  <a:srgbClr val="0F2F76"/>
                </a:solidFill>
                <a:latin typeface="Avenir"/>
                <a:ea typeface="Avenir"/>
                <a:cs typeface="Avenir"/>
                <a:sym typeface="Avenir"/>
              </a:rPr>
              <a:t>Universities &amp; colleges</a:t>
            </a:r>
          </a:p>
          <a:p>
            <a:pPr algn="l" marL="906780" indent="-453390" lvl="1">
              <a:lnSpc>
                <a:spcPts val="6300"/>
              </a:lnSpc>
              <a:buFont typeface="Arial"/>
              <a:buChar char="•"/>
            </a:pPr>
            <a:r>
              <a:rPr lang="en-US" sz="4200">
                <a:solidFill>
                  <a:srgbClr val="0F2F76"/>
                </a:solidFill>
                <a:latin typeface="Avenir"/>
                <a:ea typeface="Avenir"/>
                <a:cs typeface="Avenir"/>
                <a:sym typeface="Avenir"/>
              </a:rPr>
              <a:t>Factories &amp; warehouses</a:t>
            </a:r>
          </a:p>
          <a:p>
            <a:pPr algn="l" marL="906780" indent="-453390" lvl="1">
              <a:lnSpc>
                <a:spcPts val="6300"/>
              </a:lnSpc>
              <a:buFont typeface="Arial"/>
              <a:buChar char="•"/>
            </a:pPr>
            <a:r>
              <a:rPr lang="en-US" sz="4200">
                <a:solidFill>
                  <a:srgbClr val="0F2F76"/>
                </a:solidFill>
                <a:latin typeface="Avenir"/>
                <a:ea typeface="Avenir"/>
                <a:cs typeface="Avenir"/>
                <a:sym typeface="Avenir"/>
              </a:rPr>
              <a:t>Data centers</a:t>
            </a:r>
          </a:p>
        </p:txBody>
      </p:sp>
      <p:sp>
        <p:nvSpPr>
          <p:cNvPr name="TextBox 7" id="7"/>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DAG3NkFU0Cs</dc:identifier>
  <dcterms:modified xsi:type="dcterms:W3CDTF">2011-08-01T06:04:30Z</dcterms:modified>
  <cp:revision>1</cp:revision>
  <dc:title>Introduction to Electrical</dc:title>
</cp:coreProperties>
</file>