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Impact" charset="1" panose="020B0806030902050204"/>
      <p:regular r:id="rId20"/>
    </p:embeddedFont>
    <p:embeddedFont>
      <p:font typeface="Avenir" charset="1" panose="020B0503020203020204"/>
      <p:regular r:id="rId21"/>
    </p:embeddedFont>
    <p:embeddedFont>
      <p:font typeface="Avenir Bold" charset="1" panose="020B0703020203020204"/>
      <p:regular r:id="rId22"/>
    </p:embeddedFont>
    <p:embeddedFont>
      <p:font typeface="Montserrat"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youtube.com/@explorethetrades" TargetMode="External" Type="http://schemas.openxmlformats.org/officeDocument/2006/relationships/hyperlink"/><Relationship Id="rId11" Target="../media/image16.png" Type="http://schemas.openxmlformats.org/officeDocument/2006/relationships/image"/><Relationship Id="rId12" Target="https://www.linkedin.com/company/explorethetrades/" TargetMode="External" Type="http://schemas.openxmlformats.org/officeDocument/2006/relationships/hyperlink"/><Relationship Id="rId13" Target="../media/image17.png" Type="http://schemas.openxmlformats.org/officeDocument/2006/relationships/image"/><Relationship Id="rId14" Target="https://www.pinterest.com/explorethetrades/" TargetMode="External" Type="http://schemas.openxmlformats.org/officeDocument/2006/relationships/hyperlink"/><Relationship Id="rId15" Target="../media/image18.png" Type="http://schemas.openxmlformats.org/officeDocument/2006/relationships/image"/><Relationship Id="rId2" Target="../media/image1.png" Type="http://schemas.openxmlformats.org/officeDocument/2006/relationships/image"/><Relationship Id="rId3" Target="https://explorethetrades.org" TargetMode="External" Type="http://schemas.openxmlformats.org/officeDocument/2006/relationships/hyperlink"/><Relationship Id="rId4" Target="../media/image12.png" Type="http://schemas.openxmlformats.org/officeDocument/2006/relationships/image"/><Relationship Id="rId5" Target="../media/image13.png" Type="http://schemas.openxmlformats.org/officeDocument/2006/relationships/image"/><Relationship Id="rId6" Target="https://www.facebook.com/explorethetrades" TargetMode="External" Type="http://schemas.openxmlformats.org/officeDocument/2006/relationships/hyperlink"/><Relationship Id="rId7" Target="../media/image14.png" Type="http://schemas.openxmlformats.org/officeDocument/2006/relationships/image"/><Relationship Id="rId8" Target="https://www.instagram.com/explorethetrades/" TargetMode="External" Type="http://schemas.openxmlformats.org/officeDocument/2006/relationships/hyperlink"/><Relationship Id="rId9"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84502" y="2458252"/>
            <a:ext cx="15118997" cy="5370496"/>
            <a:chOff x="0" y="0"/>
            <a:chExt cx="20158662" cy="7160662"/>
          </a:xfrm>
        </p:grpSpPr>
        <p:sp>
          <p:nvSpPr>
            <p:cNvPr name="TextBox 3" id="3"/>
            <p:cNvSpPr txBox="true"/>
            <p:nvPr/>
          </p:nvSpPr>
          <p:spPr>
            <a:xfrm rot="0">
              <a:off x="0" y="2297050"/>
              <a:ext cx="20158662" cy="4863612"/>
            </a:xfrm>
            <a:prstGeom prst="rect">
              <a:avLst/>
            </a:prstGeom>
          </p:spPr>
          <p:txBody>
            <a:bodyPr anchor="t" rtlCol="false" tIns="0" lIns="0" bIns="0" rIns="0">
              <a:spAutoFit/>
            </a:bodyPr>
            <a:lstStyle/>
            <a:p>
              <a:pPr algn="ctr">
                <a:lnSpc>
                  <a:spcPts val="21144"/>
                </a:lnSpc>
              </a:pPr>
              <a:r>
                <a:rPr lang="en-US" sz="26430" spc="-264">
                  <a:solidFill>
                    <a:srgbClr val="428CE2"/>
                  </a:solidFill>
                  <a:latin typeface="Impact"/>
                  <a:ea typeface="Impact"/>
                  <a:cs typeface="Impact"/>
                  <a:sym typeface="Impact"/>
                </a:rPr>
                <a:t>HVAC</a:t>
              </a:r>
            </a:p>
          </p:txBody>
        </p:sp>
        <p:sp>
          <p:nvSpPr>
            <p:cNvPr name="TextBox 4" id="4"/>
            <p:cNvSpPr txBox="true"/>
            <p:nvPr/>
          </p:nvSpPr>
          <p:spPr>
            <a:xfrm rot="0">
              <a:off x="0" y="-9525"/>
              <a:ext cx="20158662" cy="2037651"/>
            </a:xfrm>
            <a:prstGeom prst="rect">
              <a:avLst/>
            </a:prstGeom>
          </p:spPr>
          <p:txBody>
            <a:bodyPr anchor="t" rtlCol="false" tIns="0" lIns="0" bIns="0" rIns="0">
              <a:spAutoFit/>
            </a:bodyPr>
            <a:lstStyle/>
            <a:p>
              <a:pPr algn="ctr">
                <a:lnSpc>
                  <a:spcPts val="10010"/>
                </a:lnSpc>
              </a:pPr>
              <a:r>
                <a:rPr lang="en-US" sz="10010">
                  <a:solidFill>
                    <a:srgbClr val="0F2F76"/>
                  </a:solidFill>
                  <a:latin typeface="Avenir"/>
                  <a:ea typeface="Avenir"/>
                  <a:cs typeface="Avenir"/>
                  <a:sym typeface="Avenir"/>
                </a:rPr>
                <a:t>Introduction to </a:t>
              </a:r>
            </a:p>
          </p:txBody>
        </p:sp>
      </p:grpSp>
      <p:sp>
        <p:nvSpPr>
          <p:cNvPr name="Freeform 5" id="5"/>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144000" y="2007870"/>
            <a:ext cx="8838655" cy="7250430"/>
          </a:xfrm>
          <a:prstGeom prst="rect">
            <a:avLst/>
          </a:prstGeom>
        </p:spPr>
        <p:txBody>
          <a:bodyPr anchor="t" rtlCol="false" tIns="0" lIns="0" bIns="0" rIns="0">
            <a:spAutoFit/>
          </a:bodyPr>
          <a:lstStyle/>
          <a:p>
            <a:pPr algn="l" marL="906780" indent="-453390" lvl="1">
              <a:lnSpc>
                <a:spcPts val="6300"/>
              </a:lnSpc>
              <a:buFont typeface="Arial"/>
              <a:buChar char="•"/>
            </a:pPr>
            <a:r>
              <a:rPr lang="en-US" sz="4200">
                <a:solidFill>
                  <a:srgbClr val="0F2F76"/>
                </a:solidFill>
                <a:latin typeface="Avenir"/>
                <a:ea typeface="Avenir"/>
                <a:cs typeface="Avenir"/>
                <a:sym typeface="Avenir"/>
              </a:rPr>
              <a:t>Businesses that focus on residential homes</a:t>
            </a:r>
          </a:p>
          <a:p>
            <a:pPr algn="l" marL="906780" indent="-453390" lvl="1">
              <a:lnSpc>
                <a:spcPts val="6300"/>
              </a:lnSpc>
              <a:buFont typeface="Arial"/>
              <a:buChar char="•"/>
            </a:pPr>
            <a:r>
              <a:rPr lang="en-US" sz="4200">
                <a:solidFill>
                  <a:srgbClr val="0F2F76"/>
                </a:solidFill>
                <a:latin typeface="Avenir"/>
                <a:ea typeface="Avenir"/>
                <a:cs typeface="Avenir"/>
                <a:sym typeface="Avenir"/>
              </a:rPr>
              <a:t>Businesses that focus on commercial buildings</a:t>
            </a:r>
          </a:p>
          <a:p>
            <a:pPr algn="l" marL="906780" indent="-453390" lvl="1">
              <a:lnSpc>
                <a:spcPts val="6300"/>
              </a:lnSpc>
              <a:buFont typeface="Arial"/>
              <a:buChar char="•"/>
            </a:pPr>
            <a:r>
              <a:rPr lang="en-US" sz="4200">
                <a:solidFill>
                  <a:srgbClr val="0F2F76"/>
                </a:solidFill>
                <a:latin typeface="Avenir"/>
                <a:ea typeface="Avenir"/>
                <a:cs typeface="Avenir"/>
                <a:sym typeface="Avenir"/>
              </a:rPr>
              <a:t>Hospitals</a:t>
            </a:r>
          </a:p>
          <a:p>
            <a:pPr algn="l" marL="906780" indent="-453390" lvl="1">
              <a:lnSpc>
                <a:spcPts val="6300"/>
              </a:lnSpc>
              <a:buFont typeface="Arial"/>
              <a:buChar char="•"/>
            </a:pPr>
            <a:r>
              <a:rPr lang="en-US" sz="4200">
                <a:solidFill>
                  <a:srgbClr val="0F2F76"/>
                </a:solidFill>
                <a:latin typeface="Avenir"/>
                <a:ea typeface="Avenir"/>
                <a:cs typeface="Avenir"/>
                <a:sym typeface="Avenir"/>
              </a:rPr>
              <a:t>School systems</a:t>
            </a:r>
          </a:p>
          <a:p>
            <a:pPr algn="l" marL="906780" indent="-453390" lvl="1">
              <a:lnSpc>
                <a:spcPts val="6300"/>
              </a:lnSpc>
              <a:buFont typeface="Arial"/>
              <a:buChar char="•"/>
            </a:pPr>
            <a:r>
              <a:rPr lang="en-US" sz="4200">
                <a:solidFill>
                  <a:srgbClr val="0F2F76"/>
                </a:solidFill>
                <a:latin typeface="Avenir"/>
                <a:ea typeface="Avenir"/>
                <a:cs typeface="Avenir"/>
                <a:sym typeface="Avenir"/>
              </a:rPr>
              <a:t>Universities &amp; colleges</a:t>
            </a:r>
          </a:p>
          <a:p>
            <a:pPr algn="l" marL="906780" indent="-453390" lvl="1">
              <a:lnSpc>
                <a:spcPts val="6300"/>
              </a:lnSpc>
              <a:buFont typeface="Arial"/>
              <a:buChar char="•"/>
            </a:pPr>
            <a:r>
              <a:rPr lang="en-US" sz="4200">
                <a:solidFill>
                  <a:srgbClr val="0F2F76"/>
                </a:solidFill>
                <a:latin typeface="Avenir"/>
                <a:ea typeface="Avenir"/>
                <a:cs typeface="Avenir"/>
                <a:sym typeface="Avenir"/>
              </a:rPr>
              <a:t>Factories &amp; warehouses</a:t>
            </a:r>
          </a:p>
          <a:p>
            <a:pPr algn="l" marL="906780" indent="-453390" lvl="1">
              <a:lnSpc>
                <a:spcPts val="6300"/>
              </a:lnSpc>
              <a:buFont typeface="Arial"/>
              <a:buChar char="•"/>
            </a:pPr>
            <a:r>
              <a:rPr lang="en-US" sz="4200">
                <a:solidFill>
                  <a:srgbClr val="0F2F76"/>
                </a:solidFill>
                <a:latin typeface="Avenir"/>
                <a:ea typeface="Avenir"/>
                <a:cs typeface="Avenir"/>
                <a:sym typeface="Avenir"/>
              </a:rPr>
              <a:t>Data centers</a:t>
            </a:r>
          </a:p>
        </p:txBody>
      </p:sp>
      <p:sp>
        <p:nvSpPr>
          <p:cNvPr name="TextBox 3" id="3"/>
          <p:cNvSpPr txBox="true"/>
          <p:nvPr/>
        </p:nvSpPr>
        <p:spPr>
          <a:xfrm rot="0">
            <a:off x="9786943" y="673645"/>
            <a:ext cx="9929639"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TYPES OF EMPLOYMENT</a:t>
            </a:r>
          </a:p>
        </p:txBody>
      </p:sp>
      <p:grpSp>
        <p:nvGrpSpPr>
          <p:cNvPr name="Group 4" id="4"/>
          <p:cNvGrpSpPr/>
          <p:nvPr/>
        </p:nvGrpSpPr>
        <p:grpSpPr>
          <a:xfrm rot="0">
            <a:off x="0" y="0"/>
            <a:ext cx="9144000" cy="10287000"/>
            <a:chOff x="0" y="0"/>
            <a:chExt cx="12192000" cy="13716000"/>
          </a:xfrm>
        </p:grpSpPr>
        <p:pic>
          <p:nvPicPr>
            <p:cNvPr name="Picture 5" id="5"/>
            <p:cNvPicPr>
              <a:picLocks noChangeAspect="true"/>
            </p:cNvPicPr>
            <p:nvPr/>
          </p:nvPicPr>
          <p:blipFill>
            <a:blip r:embed="rId2"/>
            <a:srcRect l="20343" t="0" r="20343" b="0"/>
            <a:stretch>
              <a:fillRect/>
            </a:stretch>
          </p:blipFill>
          <p:spPr>
            <a:xfrm flipH="false" flipV="false">
              <a:off x="0" y="0"/>
              <a:ext cx="12192000" cy="13716000"/>
            </a:xfrm>
            <a:prstGeom prst="rect">
              <a:avLst/>
            </a:prstGeom>
          </p:spPr>
        </p:pic>
      </p:gr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7" id="7"/>
          <p:cNvSpPr/>
          <p:nvPr/>
        </p:nvSpPr>
        <p:spPr>
          <a:xfrm>
            <a:off x="9606337" y="1797595"/>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647471" y="3432897"/>
            <a:ext cx="8743570" cy="5825403"/>
          </a:xfrm>
          <a:custGeom>
            <a:avLst/>
            <a:gdLst/>
            <a:ahLst/>
            <a:cxnLst/>
            <a:rect r="r" b="b" t="t" l="l"/>
            <a:pathLst>
              <a:path h="5825403" w="8743570">
                <a:moveTo>
                  <a:pt x="0" y="0"/>
                </a:moveTo>
                <a:lnTo>
                  <a:pt x="8743570" y="0"/>
                </a:lnTo>
                <a:lnTo>
                  <a:pt x="8743570" y="5825403"/>
                </a:lnTo>
                <a:lnTo>
                  <a:pt x="0" y="5825403"/>
                </a:lnTo>
                <a:lnTo>
                  <a:pt x="0" y="0"/>
                </a:lnTo>
                <a:close/>
              </a:path>
            </a:pathLst>
          </a:custGeom>
          <a:blipFill>
            <a:blip r:embed="rId2"/>
            <a:stretch>
              <a:fillRect l="0" t="0" r="0" b="0"/>
            </a:stretch>
          </a:blipFill>
        </p:spPr>
      </p:sp>
      <p:sp>
        <p:nvSpPr>
          <p:cNvPr name="TextBox 3" id="3"/>
          <p:cNvSpPr txBox="true"/>
          <p:nvPr/>
        </p:nvSpPr>
        <p:spPr>
          <a:xfrm rot="0">
            <a:off x="547845" y="2715990"/>
            <a:ext cx="7215989" cy="7268307"/>
          </a:xfrm>
          <a:prstGeom prst="rect">
            <a:avLst/>
          </a:prstGeom>
        </p:spPr>
        <p:txBody>
          <a:bodyPr anchor="t" rtlCol="false" tIns="0" lIns="0" bIns="0" rIns="0">
            <a:spAutoFit/>
          </a:bodyPr>
          <a:lstStyle/>
          <a:p>
            <a:pPr algn="l">
              <a:lnSpc>
                <a:spcPts val="4500"/>
              </a:lnSpc>
            </a:pPr>
            <a:r>
              <a:rPr lang="en-US" sz="3000" b="true">
                <a:solidFill>
                  <a:srgbClr val="0F2F76"/>
                </a:solidFill>
                <a:latin typeface="Avenir Bold"/>
                <a:ea typeface="Avenir Bold"/>
                <a:cs typeface="Avenir Bold"/>
                <a:sym typeface="Avenir Bold"/>
              </a:rPr>
              <a:t>Indoors: </a:t>
            </a:r>
          </a:p>
          <a:p>
            <a:pPr algn="l" marL="647700" indent="-323850" lvl="1">
              <a:lnSpc>
                <a:spcPts val="4500"/>
              </a:lnSpc>
              <a:buFont typeface="Arial"/>
              <a:buChar char="•"/>
            </a:pPr>
            <a:r>
              <a:rPr lang="en-US" sz="3000">
                <a:solidFill>
                  <a:srgbClr val="0F2F76"/>
                </a:solidFill>
                <a:latin typeface="Avenir"/>
                <a:ea typeface="Avenir"/>
                <a:cs typeface="Avenir"/>
                <a:sym typeface="Avenir"/>
              </a:rPr>
              <a:t>Installing and repairing systems</a:t>
            </a:r>
          </a:p>
          <a:p>
            <a:pPr algn="l" marL="647700" indent="-323850" lvl="1">
              <a:lnSpc>
                <a:spcPts val="4500"/>
              </a:lnSpc>
              <a:buFont typeface="Arial"/>
              <a:buChar char="•"/>
            </a:pPr>
            <a:r>
              <a:rPr lang="en-US" sz="3000">
                <a:solidFill>
                  <a:srgbClr val="0F2F76"/>
                </a:solidFill>
                <a:latin typeface="Avenir"/>
                <a:ea typeface="Avenir"/>
                <a:cs typeface="Avenir"/>
                <a:sym typeface="Avenir"/>
              </a:rPr>
              <a:t>Working basements, attics, mechanical rooms</a:t>
            </a:r>
          </a:p>
          <a:p>
            <a:pPr algn="l">
              <a:lnSpc>
                <a:spcPts val="4500"/>
              </a:lnSpc>
            </a:pPr>
          </a:p>
          <a:p>
            <a:pPr algn="l">
              <a:lnSpc>
                <a:spcPts val="4500"/>
              </a:lnSpc>
            </a:pPr>
            <a:r>
              <a:rPr lang="en-US" sz="3000" b="true">
                <a:solidFill>
                  <a:srgbClr val="0F2F76"/>
                </a:solidFill>
                <a:latin typeface="Avenir Bold"/>
                <a:ea typeface="Avenir Bold"/>
                <a:cs typeface="Avenir Bold"/>
                <a:sym typeface="Avenir Bold"/>
              </a:rPr>
              <a:t>Outdoors:</a:t>
            </a:r>
          </a:p>
          <a:p>
            <a:pPr algn="l" marL="647700" indent="-323850" lvl="1">
              <a:lnSpc>
                <a:spcPts val="4500"/>
              </a:lnSpc>
              <a:buFont typeface="Arial"/>
              <a:buChar char="•"/>
            </a:pPr>
            <a:r>
              <a:rPr lang="en-US" sz="3000">
                <a:solidFill>
                  <a:srgbClr val="0F2F76"/>
                </a:solidFill>
                <a:latin typeface="Avenir"/>
                <a:ea typeface="Avenir"/>
                <a:cs typeface="Avenir"/>
                <a:sym typeface="Avenir"/>
              </a:rPr>
              <a:t>Fixing rooftop units or outdoor A/C units</a:t>
            </a:r>
          </a:p>
          <a:p>
            <a:pPr algn="l" marL="647700" indent="-323850" lvl="1">
              <a:lnSpc>
                <a:spcPts val="4500"/>
              </a:lnSpc>
              <a:buFont typeface="Arial"/>
              <a:buChar char="•"/>
            </a:pPr>
            <a:r>
              <a:rPr lang="en-US" sz="3000">
                <a:solidFill>
                  <a:srgbClr val="0F2F76"/>
                </a:solidFill>
                <a:latin typeface="Avenir"/>
                <a:ea typeface="Avenir"/>
                <a:cs typeface="Avenir"/>
                <a:sym typeface="Avenir"/>
              </a:rPr>
              <a:t>Maintaining systems on building exteriors or in open areas</a:t>
            </a:r>
          </a:p>
          <a:p>
            <a:pPr algn="l" marL="647700" indent="-323850" lvl="1">
              <a:lnSpc>
                <a:spcPts val="4500"/>
              </a:lnSpc>
              <a:buFont typeface="Arial"/>
              <a:buChar char="•"/>
            </a:pPr>
            <a:r>
              <a:rPr lang="en-US" sz="3000">
                <a:solidFill>
                  <a:srgbClr val="0F2F76"/>
                </a:solidFill>
                <a:latin typeface="Avenir"/>
                <a:ea typeface="Avenir"/>
                <a:cs typeface="Avenir"/>
                <a:sym typeface="Avenir"/>
              </a:rPr>
              <a:t>Running ductwork under houses</a:t>
            </a:r>
          </a:p>
          <a:p>
            <a:pPr algn="l">
              <a:lnSpc>
                <a:spcPts val="3692"/>
              </a:lnSpc>
            </a:pPr>
          </a:p>
          <a:p>
            <a:pPr algn="l" marL="0" indent="0" lvl="0">
              <a:lnSpc>
                <a:spcPts val="3692"/>
              </a:lnSpc>
              <a:spcBef>
                <a:spcPct val="0"/>
              </a:spcBef>
            </a:pPr>
          </a:p>
        </p:txBody>
      </p:sp>
      <p:sp>
        <p:nvSpPr>
          <p:cNvPr name="TextBox 4" id="4"/>
          <p:cNvSpPr txBox="true"/>
          <p:nvPr/>
        </p:nvSpPr>
        <p:spPr>
          <a:xfrm rot="0">
            <a:off x="567525" y="1221181"/>
            <a:ext cx="16436779"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WHERE DO HVAC TECHNICIANS WORK?</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flipV="true">
            <a:off x="567525" y="2345131"/>
            <a:ext cx="14392617" cy="1905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5208" y="2897157"/>
            <a:ext cx="6774911" cy="4959412"/>
          </a:xfrm>
          <a:custGeom>
            <a:avLst/>
            <a:gdLst/>
            <a:ahLst/>
            <a:cxnLst/>
            <a:rect r="r" b="b" t="t" l="l"/>
            <a:pathLst>
              <a:path h="4959412" w="6774911">
                <a:moveTo>
                  <a:pt x="0" y="0"/>
                </a:moveTo>
                <a:lnTo>
                  <a:pt x="6774911" y="0"/>
                </a:lnTo>
                <a:lnTo>
                  <a:pt x="6774911" y="4959411"/>
                </a:lnTo>
                <a:lnTo>
                  <a:pt x="0" y="4959411"/>
                </a:lnTo>
                <a:lnTo>
                  <a:pt x="0" y="0"/>
                </a:lnTo>
                <a:close/>
              </a:path>
            </a:pathLst>
          </a:custGeom>
          <a:blipFill>
            <a:blip r:embed="rId2"/>
            <a:stretch>
              <a:fillRect l="0" t="0" r="0" b="0"/>
            </a:stretch>
          </a:blipFill>
        </p:spPr>
      </p:sp>
      <p:sp>
        <p:nvSpPr>
          <p:cNvPr name="TextBox 3" id="3"/>
          <p:cNvSpPr txBox="true"/>
          <p:nvPr/>
        </p:nvSpPr>
        <p:spPr>
          <a:xfrm rot="0">
            <a:off x="8396992" y="2945205"/>
            <a:ext cx="9496906" cy="5650230"/>
          </a:xfrm>
          <a:prstGeom prst="rect">
            <a:avLst/>
          </a:prstGeom>
        </p:spPr>
        <p:txBody>
          <a:bodyPr anchor="t" rtlCol="false" tIns="0" lIns="0" bIns="0" rIns="0">
            <a:spAutoFit/>
          </a:bodyPr>
          <a:lstStyle/>
          <a:p>
            <a:pPr algn="l" marL="906780" indent="-453390" lvl="1">
              <a:lnSpc>
                <a:spcPts val="6300"/>
              </a:lnSpc>
              <a:buFont typeface="Arial"/>
              <a:buChar char="•"/>
            </a:pPr>
            <a:r>
              <a:rPr lang="en-US" b="true" sz="4200">
                <a:solidFill>
                  <a:srgbClr val="0F2F76"/>
                </a:solidFill>
                <a:latin typeface="Avenir Bold"/>
                <a:ea typeface="Avenir Bold"/>
                <a:cs typeface="Avenir Bold"/>
                <a:sym typeface="Avenir Bold"/>
              </a:rPr>
              <a:t>Pay varies by location and by experience</a:t>
            </a:r>
          </a:p>
          <a:p>
            <a:pPr algn="l">
              <a:lnSpc>
                <a:spcPts val="6300"/>
              </a:lnSpc>
            </a:pPr>
          </a:p>
          <a:p>
            <a:pPr algn="l" marL="906780" indent="-453390" lvl="1">
              <a:lnSpc>
                <a:spcPts val="6300"/>
              </a:lnSpc>
              <a:buFont typeface="Arial"/>
              <a:buChar char="•"/>
            </a:pPr>
            <a:r>
              <a:rPr lang="en-US" sz="4200">
                <a:solidFill>
                  <a:srgbClr val="0F2F76"/>
                </a:solidFill>
                <a:latin typeface="Avenir"/>
                <a:ea typeface="Avenir"/>
                <a:cs typeface="Avenir"/>
                <a:sym typeface="Avenir"/>
              </a:rPr>
              <a:t>Starting out you can earn on average between $18 to $28 per hour (U.S. Bureau of Labor Statistics, 2024)</a:t>
            </a:r>
          </a:p>
        </p:txBody>
      </p:sp>
      <p:sp>
        <p:nvSpPr>
          <p:cNvPr name="TextBox 4" id="4"/>
          <p:cNvSpPr txBox="true"/>
          <p:nvPr/>
        </p:nvSpPr>
        <p:spPr>
          <a:xfrm rot="0">
            <a:off x="10034966" y="1121324"/>
            <a:ext cx="5532090"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PAY</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9218611" y="2700015"/>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2773289" y="3111340"/>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572326" y="3378666"/>
            <a:ext cx="1767082" cy="3529668"/>
          </a:xfrm>
          <a:custGeom>
            <a:avLst/>
            <a:gdLst/>
            <a:ahLst/>
            <a:cxnLst/>
            <a:rect r="r" b="b" t="t" l="l"/>
            <a:pathLst>
              <a:path h="3529668" w="1767082">
                <a:moveTo>
                  <a:pt x="0" y="0"/>
                </a:moveTo>
                <a:lnTo>
                  <a:pt x="1767083" y="0"/>
                </a:lnTo>
                <a:lnTo>
                  <a:pt x="1767083" y="3529668"/>
                </a:lnTo>
                <a:lnTo>
                  <a:pt x="0" y="3529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019256" y="4156837"/>
            <a:ext cx="5089431" cy="3392954"/>
          </a:xfrm>
          <a:custGeom>
            <a:avLst/>
            <a:gdLst/>
            <a:ahLst/>
            <a:cxnLst/>
            <a:rect r="r" b="b" t="t" l="l"/>
            <a:pathLst>
              <a:path h="3392954" w="5089431">
                <a:moveTo>
                  <a:pt x="0" y="0"/>
                </a:moveTo>
                <a:lnTo>
                  <a:pt x="5089431" y="0"/>
                </a:lnTo>
                <a:lnTo>
                  <a:pt x="5089431" y="3392954"/>
                </a:lnTo>
                <a:lnTo>
                  <a:pt x="0" y="3392954"/>
                </a:lnTo>
                <a:lnTo>
                  <a:pt x="0" y="0"/>
                </a:lnTo>
                <a:close/>
              </a:path>
            </a:pathLst>
          </a:custGeom>
          <a:blipFill>
            <a:blip r:embed="rId4"/>
            <a:stretch>
              <a:fillRect l="0" t="0" r="0" b="0"/>
            </a:stretch>
          </a:blipFill>
        </p:spPr>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grpSp>
        <p:nvGrpSpPr>
          <p:cNvPr name="Group 6" id="6"/>
          <p:cNvGrpSpPr/>
          <p:nvPr/>
        </p:nvGrpSpPr>
        <p:grpSpPr>
          <a:xfrm rot="0">
            <a:off x="2481414" y="1623388"/>
            <a:ext cx="10575151" cy="7904547"/>
            <a:chOff x="0" y="0"/>
            <a:chExt cx="14100201" cy="10539395"/>
          </a:xfrm>
        </p:grpSpPr>
        <p:sp>
          <p:nvSpPr>
            <p:cNvPr name="TextBox 7" id="7"/>
            <p:cNvSpPr txBox="true"/>
            <p:nvPr/>
          </p:nvSpPr>
          <p:spPr>
            <a:xfrm rot="0">
              <a:off x="0" y="2693971"/>
              <a:ext cx="14100201" cy="7845425"/>
            </a:xfrm>
            <a:prstGeom prst="rect">
              <a:avLst/>
            </a:prstGeom>
          </p:spPr>
          <p:txBody>
            <a:bodyPr anchor="t" rtlCol="false" tIns="0" lIns="0" bIns="0" rIns="0">
              <a:spAutoFit/>
            </a:bodyPr>
            <a:lstStyle/>
            <a:p>
              <a:pPr algn="l">
                <a:lnSpc>
                  <a:spcPts val="4200"/>
                </a:lnSpc>
              </a:pPr>
              <a:r>
                <a:rPr lang="en-US" sz="3000">
                  <a:solidFill>
                    <a:srgbClr val="0F2F76"/>
                  </a:solidFill>
                  <a:latin typeface="Avenir"/>
                  <a:ea typeface="Avenir"/>
                  <a:cs typeface="Avenir"/>
                  <a:sym typeface="Avenir"/>
                </a:rPr>
                <a:t>Did you know that electrical systems, HVAC, and plumbing often work together?</a:t>
              </a:r>
            </a:p>
            <a:p>
              <a:pPr algn="l">
                <a:lnSpc>
                  <a:spcPts val="4200"/>
                </a:lnSpc>
              </a:pPr>
            </a:p>
            <a:p>
              <a:pPr algn="l">
                <a:lnSpc>
                  <a:spcPts val="4200"/>
                </a:lnSpc>
              </a:pPr>
              <a:r>
                <a:rPr lang="en-US" sz="3000">
                  <a:solidFill>
                    <a:srgbClr val="0F2F76"/>
                  </a:solidFill>
                  <a:latin typeface="Avenir"/>
                  <a:ea typeface="Avenir"/>
                  <a:cs typeface="Avenir"/>
                  <a:sym typeface="Avenir"/>
                </a:rPr>
                <a:t>HVAC units need electricity to run fans and compressors, and plumbing systems sometimes use electric pumps for water flow. Understanding how these systems connects makes HVAC technicians valuable on construction and maintenance teams.</a:t>
              </a:r>
            </a:p>
            <a:p>
              <a:pPr algn="l">
                <a:lnSpc>
                  <a:spcPts val="4200"/>
                </a:lnSpc>
              </a:pPr>
            </a:p>
            <a:p>
              <a:pPr algn="l" marL="0" indent="0" lvl="0">
                <a:lnSpc>
                  <a:spcPts val="4200"/>
                </a:lnSpc>
                <a:spcBef>
                  <a:spcPct val="0"/>
                </a:spcBef>
              </a:pPr>
              <a:r>
                <a:rPr lang="en-US" b="true" sz="3000">
                  <a:solidFill>
                    <a:srgbClr val="0F2F76"/>
                  </a:solidFill>
                  <a:latin typeface="Avenir Bold"/>
                  <a:ea typeface="Avenir Bold"/>
                  <a:cs typeface="Avenir Bold"/>
                  <a:sym typeface="Avenir Bold"/>
                </a:rPr>
                <a:t>There are so many exciting options waiting for you in the trades!</a:t>
              </a:r>
            </a:p>
          </p:txBody>
        </p:sp>
        <p:sp>
          <p:nvSpPr>
            <p:cNvPr name="TextBox 8" id="8"/>
            <p:cNvSpPr txBox="true"/>
            <p:nvPr/>
          </p:nvSpPr>
          <p:spPr>
            <a:xfrm rot="0">
              <a:off x="0" y="0"/>
              <a:ext cx="14100201" cy="1921932"/>
            </a:xfrm>
            <a:prstGeom prst="rect">
              <a:avLst/>
            </a:prstGeom>
          </p:spPr>
          <p:txBody>
            <a:bodyPr anchor="t" rtlCol="false" tIns="0" lIns="0" bIns="0" rIns="0">
              <a:spAutoFit/>
            </a:bodyPr>
            <a:lstStyle/>
            <a:p>
              <a:pPr algn="l" marL="0" indent="0" lvl="0">
                <a:lnSpc>
                  <a:spcPts val="9499"/>
                </a:lnSpc>
              </a:pPr>
              <a:r>
                <a:rPr lang="en-US" sz="9499" spc="-94">
                  <a:solidFill>
                    <a:srgbClr val="428CE2"/>
                  </a:solidFill>
                  <a:latin typeface="Impact"/>
                  <a:ea typeface="Impact"/>
                  <a:cs typeface="Impact"/>
                  <a:sym typeface="Impact"/>
                </a:rPr>
                <a:t>DID YOU KNOW?</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
        <p:nvSpPr>
          <p:cNvPr name="TextBox 3" id="3"/>
          <p:cNvSpPr txBox="true"/>
          <p:nvPr/>
        </p:nvSpPr>
        <p:spPr>
          <a:xfrm rot="0">
            <a:off x="2359154" y="1796792"/>
            <a:ext cx="13596194" cy="6745605"/>
          </a:xfrm>
          <a:prstGeom prst="rect">
            <a:avLst/>
          </a:prstGeom>
        </p:spPr>
        <p:txBody>
          <a:bodyPr anchor="t" rtlCol="false" tIns="0" lIns="0" bIns="0" rIns="0">
            <a:spAutoFit/>
          </a:bodyPr>
          <a:lstStyle/>
          <a:p>
            <a:pPr algn="ctr">
              <a:lnSpc>
                <a:spcPts val="4800"/>
              </a:lnSpc>
            </a:pPr>
            <a:r>
              <a:rPr lang="en-US" sz="3200">
                <a:solidFill>
                  <a:srgbClr val="0F2F76"/>
                </a:solidFill>
                <a:latin typeface="Avenir"/>
                <a:ea typeface="Avenir"/>
                <a:cs typeface="Avenir"/>
                <a:sym typeface="Avenir"/>
              </a:rPr>
              <a:t>Check out our website, follow us on social media, or take our quiz today to see which trade fits you best</a:t>
            </a: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r>
              <a:rPr lang="en-US" sz="3200" u="sng">
                <a:solidFill>
                  <a:srgbClr val="0F2F76"/>
                </a:solidFill>
                <a:latin typeface="Avenir"/>
                <a:ea typeface="Avenir"/>
                <a:cs typeface="Avenir"/>
                <a:sym typeface="Avenir"/>
                <a:hlinkClick r:id="rId3" tooltip="https://explorethetrades.org"/>
              </a:rPr>
              <a:t>www.explorethetrades.org</a:t>
            </a:r>
          </a:p>
          <a:p>
            <a:pPr algn="ctr" marL="0" indent="0" lvl="0">
              <a:lnSpc>
                <a:spcPts val="4800"/>
              </a:lnSpc>
              <a:spcBef>
                <a:spcPct val="0"/>
              </a:spcBef>
            </a:pPr>
            <a:r>
              <a:rPr lang="en-US" sz="3200">
                <a:solidFill>
                  <a:srgbClr val="0F2F76"/>
                </a:solidFill>
                <a:latin typeface="Avenir"/>
                <a:ea typeface="Avenir"/>
                <a:cs typeface="Avenir"/>
                <a:sym typeface="Avenir"/>
              </a:rPr>
              <a:t>Follow us on social media @explorethetrades</a:t>
            </a:r>
          </a:p>
        </p:txBody>
      </p:sp>
      <p:sp>
        <p:nvSpPr>
          <p:cNvPr name="Freeform 4" id="4"/>
          <p:cNvSpPr/>
          <p:nvPr/>
        </p:nvSpPr>
        <p:spPr>
          <a:xfrm flipH="false" flipV="false" rot="0">
            <a:off x="7043801" y="3316585"/>
            <a:ext cx="3867944" cy="3867944"/>
          </a:xfrm>
          <a:custGeom>
            <a:avLst/>
            <a:gdLst/>
            <a:ahLst/>
            <a:cxnLst/>
            <a:rect r="r" b="b" t="t" l="l"/>
            <a:pathLst>
              <a:path h="3867944" w="3867944">
                <a:moveTo>
                  <a:pt x="0" y="0"/>
                </a:moveTo>
                <a:lnTo>
                  <a:pt x="3867944" y="0"/>
                </a:lnTo>
                <a:lnTo>
                  <a:pt x="3867944" y="3867944"/>
                </a:lnTo>
                <a:lnTo>
                  <a:pt x="0" y="3867944"/>
                </a:lnTo>
                <a:lnTo>
                  <a:pt x="0" y="0"/>
                </a:lnTo>
                <a:close/>
              </a:path>
            </a:pathLst>
          </a:custGeom>
          <a:blipFill>
            <a:blip r:embed="rId4"/>
            <a:stretch>
              <a:fillRect l="0" t="0" r="0" b="0"/>
            </a:stretch>
          </a:blipFill>
        </p:spPr>
      </p:sp>
      <p:sp>
        <p:nvSpPr>
          <p:cNvPr name="TextBox 5" id="5"/>
          <p:cNvSpPr txBox="true"/>
          <p:nvPr/>
        </p:nvSpPr>
        <p:spPr>
          <a:xfrm rot="0">
            <a:off x="1938990" y="615692"/>
            <a:ext cx="14077566"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WANT TO LEARN MORE?</a:t>
            </a:r>
          </a:p>
        </p:txBody>
      </p:sp>
      <p:sp>
        <p:nvSpPr>
          <p:cNvPr name="AutoShape 6" id="6"/>
          <p:cNvSpPr/>
          <p:nvPr/>
        </p:nvSpPr>
        <p:spPr>
          <a:xfrm>
            <a:off x="5387063" y="1748647"/>
            <a:ext cx="7059005" cy="0"/>
          </a:xfrm>
          <a:prstGeom prst="line">
            <a:avLst/>
          </a:prstGeom>
          <a:ln cap="flat" w="38100">
            <a:solidFill>
              <a:srgbClr val="88A201"/>
            </a:solidFill>
            <a:prstDash val="solid"/>
            <a:headEnd type="none" len="sm" w="sm"/>
            <a:tailEnd type="none" len="sm" w="sm"/>
          </a:ln>
        </p:spPr>
      </p:sp>
      <p:sp>
        <p:nvSpPr>
          <p:cNvPr name="Freeform 7" id="7">
            <a:hlinkClick r:id="rId6" tooltip="https://www.facebook.com/explorethetrades"/>
          </p:cNvPr>
          <p:cNvSpPr/>
          <p:nvPr/>
        </p:nvSpPr>
        <p:spPr>
          <a:xfrm flipH="false" flipV="false" rot="0">
            <a:off x="5387063" y="8841832"/>
            <a:ext cx="1171913" cy="875025"/>
          </a:xfrm>
          <a:custGeom>
            <a:avLst/>
            <a:gdLst/>
            <a:ahLst/>
            <a:cxnLst/>
            <a:rect r="r" b="b" t="t" l="l"/>
            <a:pathLst>
              <a:path h="875025" w="1171913">
                <a:moveTo>
                  <a:pt x="0" y="0"/>
                </a:moveTo>
                <a:lnTo>
                  <a:pt x="1171913" y="0"/>
                </a:lnTo>
                <a:lnTo>
                  <a:pt x="1171913" y="875025"/>
                </a:lnTo>
                <a:lnTo>
                  <a:pt x="0" y="875025"/>
                </a:lnTo>
                <a:lnTo>
                  <a:pt x="0" y="0"/>
                </a:lnTo>
                <a:close/>
              </a:path>
            </a:pathLst>
          </a:custGeom>
          <a:blipFill>
            <a:blip r:embed="rId5"/>
            <a:stretch>
              <a:fillRect l="-16356" t="0" r="-16383" b="0"/>
            </a:stretch>
          </a:blipFill>
        </p:spPr>
      </p:sp>
      <p:sp>
        <p:nvSpPr>
          <p:cNvPr name="Freeform 8" id="8">
            <a:hlinkClick r:id="rId8" tooltip="https://www.instagram.com/explorethetrades/"/>
          </p:cNvPr>
          <p:cNvSpPr/>
          <p:nvPr/>
        </p:nvSpPr>
        <p:spPr>
          <a:xfrm flipH="false" flipV="false" rot="0">
            <a:off x="6738831" y="8873167"/>
            <a:ext cx="812356" cy="812356"/>
          </a:xfrm>
          <a:custGeom>
            <a:avLst/>
            <a:gdLst/>
            <a:ahLst/>
            <a:cxnLst/>
            <a:rect r="r" b="b" t="t" l="l"/>
            <a:pathLst>
              <a:path h="812356" w="812356">
                <a:moveTo>
                  <a:pt x="0" y="0"/>
                </a:moveTo>
                <a:lnTo>
                  <a:pt x="812356" y="0"/>
                </a:lnTo>
                <a:lnTo>
                  <a:pt x="812356" y="812356"/>
                </a:lnTo>
                <a:lnTo>
                  <a:pt x="0" y="812356"/>
                </a:lnTo>
                <a:lnTo>
                  <a:pt x="0" y="0"/>
                </a:lnTo>
                <a:close/>
              </a:path>
            </a:pathLst>
          </a:custGeom>
          <a:blipFill>
            <a:blip r:embed="rId7"/>
            <a:stretch>
              <a:fillRect l="0" t="0" r="0" b="0"/>
            </a:stretch>
          </a:blipFill>
        </p:spPr>
      </p:sp>
      <p:sp>
        <p:nvSpPr>
          <p:cNvPr name="Freeform 9" id="9">
            <a:hlinkClick r:id="rId10" tooltip="https://www.youtube.com/@explorethetrades"/>
          </p:cNvPr>
          <p:cNvSpPr/>
          <p:nvPr/>
        </p:nvSpPr>
        <p:spPr>
          <a:xfrm flipH="false" flipV="false" rot="0">
            <a:off x="7891664" y="8764061"/>
            <a:ext cx="1086109" cy="1086109"/>
          </a:xfrm>
          <a:custGeom>
            <a:avLst/>
            <a:gdLst/>
            <a:ahLst/>
            <a:cxnLst/>
            <a:rect r="r" b="b" t="t" l="l"/>
            <a:pathLst>
              <a:path h="1086109" w="1086109">
                <a:moveTo>
                  <a:pt x="0" y="0"/>
                </a:moveTo>
                <a:lnTo>
                  <a:pt x="1086109" y="0"/>
                </a:lnTo>
                <a:lnTo>
                  <a:pt x="1086109" y="1086108"/>
                </a:lnTo>
                <a:lnTo>
                  <a:pt x="0" y="1086108"/>
                </a:lnTo>
                <a:lnTo>
                  <a:pt x="0" y="0"/>
                </a:lnTo>
                <a:close/>
              </a:path>
            </a:pathLst>
          </a:custGeom>
          <a:blipFill>
            <a:blip r:embed="rId9"/>
            <a:stretch>
              <a:fillRect l="0" t="0" r="0" b="0"/>
            </a:stretch>
          </a:blipFill>
        </p:spPr>
      </p:sp>
      <p:sp>
        <p:nvSpPr>
          <p:cNvPr name="Freeform 10" id="10">
            <a:hlinkClick r:id="rId12" tooltip="https://www.linkedin.com/company/explorethetrades/"/>
          </p:cNvPr>
          <p:cNvSpPr/>
          <p:nvPr/>
        </p:nvSpPr>
        <p:spPr>
          <a:xfrm flipH="false" flipV="false" rot="0">
            <a:off x="8896350" y="8542397"/>
            <a:ext cx="1515464" cy="1515464"/>
          </a:xfrm>
          <a:custGeom>
            <a:avLst/>
            <a:gdLst/>
            <a:ahLst/>
            <a:cxnLst/>
            <a:rect r="r" b="b" t="t" l="l"/>
            <a:pathLst>
              <a:path h="1515464" w="1515464">
                <a:moveTo>
                  <a:pt x="0" y="0"/>
                </a:moveTo>
                <a:lnTo>
                  <a:pt x="1515464" y="0"/>
                </a:lnTo>
                <a:lnTo>
                  <a:pt x="1515464" y="1515464"/>
                </a:lnTo>
                <a:lnTo>
                  <a:pt x="0" y="1515464"/>
                </a:lnTo>
                <a:lnTo>
                  <a:pt x="0" y="0"/>
                </a:lnTo>
                <a:close/>
              </a:path>
            </a:pathLst>
          </a:custGeom>
          <a:blipFill>
            <a:blip r:embed="rId11"/>
            <a:stretch>
              <a:fillRect l="0" t="0" r="0" b="0"/>
            </a:stretch>
          </a:blipFill>
        </p:spPr>
      </p:sp>
      <p:sp>
        <p:nvSpPr>
          <p:cNvPr name="Freeform 11" id="11">
            <a:hlinkClick r:id="rId14" tooltip="https://www.pinterest.com/explorethetrades/"/>
          </p:cNvPr>
          <p:cNvSpPr/>
          <p:nvPr/>
        </p:nvSpPr>
        <p:spPr>
          <a:xfrm flipH="false" flipV="false" rot="0">
            <a:off x="10417505" y="8789563"/>
            <a:ext cx="988479" cy="988479"/>
          </a:xfrm>
          <a:custGeom>
            <a:avLst/>
            <a:gdLst/>
            <a:ahLst/>
            <a:cxnLst/>
            <a:rect r="r" b="b" t="t" l="l"/>
            <a:pathLst>
              <a:path h="988479" w="988479">
                <a:moveTo>
                  <a:pt x="0" y="0"/>
                </a:moveTo>
                <a:lnTo>
                  <a:pt x="988479" y="0"/>
                </a:lnTo>
                <a:lnTo>
                  <a:pt x="988479" y="988479"/>
                </a:lnTo>
                <a:lnTo>
                  <a:pt x="0" y="988479"/>
                </a:lnTo>
                <a:lnTo>
                  <a:pt x="0" y="0"/>
                </a:lnTo>
                <a:close/>
              </a:path>
            </a:pathLst>
          </a:custGeom>
          <a:blipFill>
            <a:blip r:embed="rId13"/>
            <a:stretch>
              <a:fillRect l="0" t="0" r="0" b="0"/>
            </a:stretch>
          </a:blipFill>
        </p:spPr>
      </p:sp>
      <p:sp>
        <p:nvSpPr>
          <p:cNvPr name="Freeform 12" id="12"/>
          <p:cNvSpPr/>
          <p:nvPr/>
        </p:nvSpPr>
        <p:spPr>
          <a:xfrm flipH="false" flipV="false" rot="0">
            <a:off x="11616597" y="8818641"/>
            <a:ext cx="962976" cy="962976"/>
          </a:xfrm>
          <a:custGeom>
            <a:avLst/>
            <a:gdLst/>
            <a:ahLst/>
            <a:cxnLst/>
            <a:rect r="r" b="b" t="t" l="l"/>
            <a:pathLst>
              <a:path h="962976" w="962976">
                <a:moveTo>
                  <a:pt x="0" y="0"/>
                </a:moveTo>
                <a:lnTo>
                  <a:pt x="962976" y="0"/>
                </a:lnTo>
                <a:lnTo>
                  <a:pt x="962976" y="962976"/>
                </a:lnTo>
                <a:lnTo>
                  <a:pt x="0" y="962976"/>
                </a:lnTo>
                <a:lnTo>
                  <a:pt x="0" y="0"/>
                </a:lnTo>
                <a:close/>
              </a:path>
            </a:pathLst>
          </a:custGeom>
          <a:blipFill>
            <a:blip r:embed="rId15"/>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683579" y="3676336"/>
            <a:ext cx="4469857" cy="3249930"/>
          </a:xfrm>
          <a:prstGeom prst="rect">
            <a:avLst/>
          </a:prstGeom>
        </p:spPr>
        <p:txBody>
          <a:bodyPr anchor="t" rtlCol="false" tIns="0" lIns="0" bIns="0" rIns="0">
            <a:spAutoFit/>
          </a:bodyPr>
          <a:lstStyle/>
          <a:p>
            <a:pPr algn="l">
              <a:lnSpc>
                <a:spcPts val="6300"/>
              </a:lnSpc>
            </a:pPr>
            <a:r>
              <a:rPr lang="en-US" sz="4200" b="true">
                <a:solidFill>
                  <a:srgbClr val="0F2F76"/>
                </a:solidFill>
                <a:latin typeface="Avenir Bold"/>
                <a:ea typeface="Avenir Bold"/>
                <a:cs typeface="Avenir Bold"/>
                <a:sym typeface="Avenir Bold"/>
              </a:rPr>
              <a:t>H</a:t>
            </a:r>
            <a:r>
              <a:rPr lang="en-US" sz="4200">
                <a:solidFill>
                  <a:srgbClr val="0F2F76"/>
                </a:solidFill>
                <a:latin typeface="Avenir"/>
                <a:ea typeface="Avenir"/>
                <a:cs typeface="Avenir"/>
                <a:sym typeface="Avenir"/>
              </a:rPr>
              <a:t> - Heating</a:t>
            </a:r>
          </a:p>
          <a:p>
            <a:pPr algn="l">
              <a:lnSpc>
                <a:spcPts val="6300"/>
              </a:lnSpc>
            </a:pPr>
            <a:r>
              <a:rPr lang="en-US" sz="4200" b="true">
                <a:solidFill>
                  <a:srgbClr val="0F2F76"/>
                </a:solidFill>
                <a:latin typeface="Avenir Bold"/>
                <a:ea typeface="Avenir Bold"/>
                <a:cs typeface="Avenir Bold"/>
                <a:sym typeface="Avenir Bold"/>
              </a:rPr>
              <a:t>V</a:t>
            </a:r>
            <a:r>
              <a:rPr lang="en-US" sz="4200">
                <a:solidFill>
                  <a:srgbClr val="0F2F76"/>
                </a:solidFill>
                <a:latin typeface="Avenir"/>
                <a:ea typeface="Avenir"/>
                <a:cs typeface="Avenir"/>
                <a:sym typeface="Avenir"/>
              </a:rPr>
              <a:t> - Ventilation</a:t>
            </a:r>
          </a:p>
          <a:p>
            <a:pPr algn="l">
              <a:lnSpc>
                <a:spcPts val="6300"/>
              </a:lnSpc>
            </a:pPr>
            <a:r>
              <a:rPr lang="en-US" sz="4200" b="true">
                <a:solidFill>
                  <a:srgbClr val="0F2F76"/>
                </a:solidFill>
                <a:latin typeface="Avenir Bold"/>
                <a:ea typeface="Avenir Bold"/>
                <a:cs typeface="Avenir Bold"/>
                <a:sym typeface="Avenir Bold"/>
              </a:rPr>
              <a:t>A </a:t>
            </a:r>
            <a:r>
              <a:rPr lang="en-US" sz="4200">
                <a:solidFill>
                  <a:srgbClr val="0F2F76"/>
                </a:solidFill>
                <a:latin typeface="Avenir"/>
                <a:ea typeface="Avenir"/>
                <a:cs typeface="Avenir"/>
                <a:sym typeface="Avenir"/>
              </a:rPr>
              <a:t>- Air </a:t>
            </a:r>
          </a:p>
          <a:p>
            <a:pPr algn="l" marL="0" indent="0" lvl="0">
              <a:lnSpc>
                <a:spcPts val="6300"/>
              </a:lnSpc>
              <a:spcBef>
                <a:spcPct val="0"/>
              </a:spcBef>
            </a:pPr>
            <a:r>
              <a:rPr lang="en-US" b="true" sz="4200">
                <a:solidFill>
                  <a:srgbClr val="0F2F76"/>
                </a:solidFill>
                <a:latin typeface="Avenir Bold"/>
                <a:ea typeface="Avenir Bold"/>
                <a:cs typeface="Avenir Bold"/>
                <a:sym typeface="Avenir Bold"/>
              </a:rPr>
              <a:t>C</a:t>
            </a:r>
            <a:r>
              <a:rPr lang="en-US" sz="4200">
                <a:solidFill>
                  <a:srgbClr val="0F2F76"/>
                </a:solidFill>
                <a:latin typeface="Avenir"/>
                <a:ea typeface="Avenir"/>
                <a:cs typeface="Avenir"/>
                <a:sym typeface="Avenir"/>
              </a:rPr>
              <a:t> - Conditioning</a:t>
            </a:r>
          </a:p>
        </p:txBody>
      </p:sp>
      <p:sp>
        <p:nvSpPr>
          <p:cNvPr name="TextBox 3" id="3"/>
          <p:cNvSpPr txBox="true"/>
          <p:nvPr/>
        </p:nvSpPr>
        <p:spPr>
          <a:xfrm rot="0">
            <a:off x="11455913" y="1706776"/>
            <a:ext cx="7384379"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WHAT IS HVAC?</a:t>
            </a:r>
          </a:p>
        </p:txBody>
      </p:sp>
      <p:grpSp>
        <p:nvGrpSpPr>
          <p:cNvPr name="Group 4" id="4"/>
          <p:cNvGrpSpPr/>
          <p:nvPr/>
        </p:nvGrpSpPr>
        <p:grpSpPr>
          <a:xfrm rot="0">
            <a:off x="0" y="0"/>
            <a:ext cx="10307421" cy="10287000"/>
            <a:chOff x="0" y="0"/>
            <a:chExt cx="13743228" cy="13716000"/>
          </a:xfrm>
        </p:grpSpPr>
        <p:pic>
          <p:nvPicPr>
            <p:cNvPr name="Picture 5" id="5"/>
            <p:cNvPicPr>
              <a:picLocks noChangeAspect="true"/>
            </p:cNvPicPr>
            <p:nvPr/>
          </p:nvPicPr>
          <p:blipFill>
            <a:blip r:embed="rId2"/>
            <a:srcRect l="14963" t="0" r="14963" b="0"/>
            <a:stretch>
              <a:fillRect/>
            </a:stretch>
          </p:blipFill>
          <p:spPr>
            <a:xfrm flipH="false" flipV="false">
              <a:off x="0" y="0"/>
              <a:ext cx="13743228" cy="13716000"/>
            </a:xfrm>
            <a:prstGeom prst="rect">
              <a:avLst/>
            </a:prstGeom>
          </p:spPr>
        </p:pic>
      </p:gr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7" id="7"/>
          <p:cNvSpPr/>
          <p:nvPr/>
        </p:nvSpPr>
        <p:spPr>
          <a:xfrm>
            <a:off x="11241598" y="2830726"/>
            <a:ext cx="586483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27835" y="3664714"/>
            <a:ext cx="7000610" cy="1345357"/>
            <a:chOff x="0" y="0"/>
            <a:chExt cx="5420212" cy="1041641"/>
          </a:xfrm>
        </p:grpSpPr>
        <p:sp>
          <p:nvSpPr>
            <p:cNvPr name="Freeform 3" id="3"/>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4" id="4"/>
          <p:cNvGrpSpPr/>
          <p:nvPr/>
        </p:nvGrpSpPr>
        <p:grpSpPr>
          <a:xfrm rot="0">
            <a:off x="9327835" y="5410483"/>
            <a:ext cx="7000610" cy="1345357"/>
            <a:chOff x="0" y="0"/>
            <a:chExt cx="5420212" cy="1041641"/>
          </a:xfrm>
        </p:grpSpPr>
        <p:sp>
          <p:nvSpPr>
            <p:cNvPr name="Freeform 5" id="5"/>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6" id="6"/>
          <p:cNvGrpSpPr/>
          <p:nvPr/>
        </p:nvGrpSpPr>
        <p:grpSpPr>
          <a:xfrm rot="0">
            <a:off x="9327835" y="7156252"/>
            <a:ext cx="7000610" cy="1345357"/>
            <a:chOff x="0" y="0"/>
            <a:chExt cx="5420212" cy="1041641"/>
          </a:xfrm>
        </p:grpSpPr>
        <p:sp>
          <p:nvSpPr>
            <p:cNvPr name="Freeform 7" id="7"/>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name="TextBox 8" id="8"/>
          <p:cNvSpPr txBox="true"/>
          <p:nvPr/>
        </p:nvSpPr>
        <p:spPr>
          <a:xfrm rot="0">
            <a:off x="670986" y="1629799"/>
            <a:ext cx="19867520"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WHERE DO WE SEE HVAC IN EVERYDAY LIFE?</a:t>
            </a:r>
          </a:p>
        </p:txBody>
      </p:sp>
      <p:sp>
        <p:nvSpPr>
          <p:cNvPr name="AutoShape 9" id="9"/>
          <p:cNvSpPr/>
          <p:nvPr/>
        </p:nvSpPr>
        <p:spPr>
          <a:xfrm>
            <a:off x="410747" y="2753749"/>
            <a:ext cx="13591531" cy="0"/>
          </a:xfrm>
          <a:prstGeom prst="line">
            <a:avLst/>
          </a:prstGeom>
          <a:ln cap="flat" w="38100">
            <a:solidFill>
              <a:srgbClr val="88A201"/>
            </a:solidFill>
            <a:prstDash val="solid"/>
            <a:headEnd type="none" len="sm" w="sm"/>
            <a:tailEnd type="none" len="sm" w="sm"/>
          </a:ln>
        </p:spPr>
      </p:sp>
      <p:sp>
        <p:nvSpPr>
          <p:cNvPr name="Freeform 10" id="10"/>
          <p:cNvSpPr/>
          <p:nvPr/>
        </p:nvSpPr>
        <p:spPr>
          <a:xfrm flipH="false" flipV="false" rot="0">
            <a:off x="7571042" y="3290305"/>
            <a:ext cx="7816957" cy="5211304"/>
          </a:xfrm>
          <a:custGeom>
            <a:avLst/>
            <a:gdLst/>
            <a:ahLst/>
            <a:cxnLst/>
            <a:rect r="r" b="b" t="t" l="l"/>
            <a:pathLst>
              <a:path h="5211304" w="7816957">
                <a:moveTo>
                  <a:pt x="0" y="0"/>
                </a:moveTo>
                <a:lnTo>
                  <a:pt x="7816956" y="0"/>
                </a:lnTo>
                <a:lnTo>
                  <a:pt x="7816956" y="5211304"/>
                </a:lnTo>
                <a:lnTo>
                  <a:pt x="0" y="5211304"/>
                </a:lnTo>
                <a:lnTo>
                  <a:pt x="0" y="0"/>
                </a:lnTo>
                <a:close/>
              </a:path>
            </a:pathLst>
          </a:custGeom>
          <a:blipFill>
            <a:blip r:embed="rId2"/>
            <a:stretch>
              <a:fillRect l="0" t="0" r="0" b="0"/>
            </a:stretch>
          </a:blipFill>
        </p:spPr>
      </p:sp>
      <p:sp>
        <p:nvSpPr>
          <p:cNvPr name="TextBox 11" id="11"/>
          <p:cNvSpPr txBox="true"/>
          <p:nvPr/>
        </p:nvSpPr>
        <p:spPr>
          <a:xfrm rot="0">
            <a:off x="1028700" y="3656767"/>
            <a:ext cx="5976140" cy="3499485"/>
          </a:xfrm>
          <a:prstGeom prst="rect">
            <a:avLst/>
          </a:prstGeom>
        </p:spPr>
        <p:txBody>
          <a:bodyPr anchor="t" rtlCol="false" tIns="0" lIns="0" bIns="0" rIns="0">
            <a:spAutoFit/>
          </a:bodyPr>
          <a:lstStyle/>
          <a:p>
            <a:pPr algn="l" marL="906780" indent="-453390" lvl="1">
              <a:lnSpc>
                <a:spcPts val="5460"/>
              </a:lnSpc>
              <a:buFont typeface="Arial"/>
              <a:buChar char="•"/>
            </a:pPr>
            <a:r>
              <a:rPr lang="en-US" sz="4200">
                <a:solidFill>
                  <a:srgbClr val="0F2F76"/>
                </a:solidFill>
                <a:latin typeface="Avenir"/>
                <a:ea typeface="Avenir"/>
                <a:cs typeface="Avenir"/>
                <a:sym typeface="Avenir"/>
              </a:rPr>
              <a:t>Homes</a:t>
            </a:r>
          </a:p>
          <a:p>
            <a:pPr algn="l" marL="906780" indent="-453390" lvl="1">
              <a:lnSpc>
                <a:spcPts val="5460"/>
              </a:lnSpc>
              <a:buFont typeface="Arial"/>
              <a:buChar char="•"/>
            </a:pPr>
            <a:r>
              <a:rPr lang="en-US" sz="4200">
                <a:solidFill>
                  <a:srgbClr val="0F2F76"/>
                </a:solidFill>
                <a:latin typeface="Avenir"/>
                <a:ea typeface="Avenir"/>
                <a:cs typeface="Avenir"/>
                <a:sym typeface="Avenir"/>
              </a:rPr>
              <a:t>Schools</a:t>
            </a:r>
          </a:p>
          <a:p>
            <a:pPr algn="l" marL="906780" indent="-453390" lvl="1">
              <a:lnSpc>
                <a:spcPts val="5460"/>
              </a:lnSpc>
              <a:buFont typeface="Arial"/>
              <a:buChar char="•"/>
            </a:pPr>
            <a:r>
              <a:rPr lang="en-US" sz="4200">
                <a:solidFill>
                  <a:srgbClr val="0F2F76"/>
                </a:solidFill>
                <a:latin typeface="Avenir"/>
                <a:ea typeface="Avenir"/>
                <a:cs typeface="Avenir"/>
                <a:sym typeface="Avenir"/>
              </a:rPr>
              <a:t>Hospitals</a:t>
            </a:r>
          </a:p>
          <a:p>
            <a:pPr algn="l" marL="906780" indent="-453390" lvl="1">
              <a:lnSpc>
                <a:spcPts val="5460"/>
              </a:lnSpc>
              <a:buFont typeface="Arial"/>
              <a:buChar char="•"/>
            </a:pPr>
            <a:r>
              <a:rPr lang="en-US" sz="4200">
                <a:solidFill>
                  <a:srgbClr val="0F2F76"/>
                </a:solidFill>
                <a:latin typeface="Avenir"/>
                <a:ea typeface="Avenir"/>
                <a:cs typeface="Avenir"/>
                <a:sym typeface="Avenir"/>
              </a:rPr>
              <a:t>Stores</a:t>
            </a:r>
          </a:p>
          <a:p>
            <a:pPr algn="l" marL="906780" indent="-453390" lvl="1">
              <a:lnSpc>
                <a:spcPts val="5460"/>
              </a:lnSpc>
              <a:buFont typeface="Arial"/>
              <a:buChar char="•"/>
            </a:pPr>
            <a:r>
              <a:rPr lang="en-US" sz="4200">
                <a:solidFill>
                  <a:srgbClr val="0F2F76"/>
                </a:solidFill>
                <a:latin typeface="Avenir"/>
                <a:ea typeface="Avenir"/>
                <a:cs typeface="Avenir"/>
                <a:sym typeface="Avenir"/>
              </a:rPr>
              <a:t>Restaurants</a:t>
            </a:r>
          </a:p>
        </p:txBody>
      </p:sp>
      <p:sp>
        <p:nvSpPr>
          <p:cNvPr name="TextBox 12" id="12"/>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3972" y="4169122"/>
            <a:ext cx="6355328" cy="4234237"/>
          </a:xfrm>
          <a:custGeom>
            <a:avLst/>
            <a:gdLst/>
            <a:ahLst/>
            <a:cxnLst/>
            <a:rect r="r" b="b" t="t" l="l"/>
            <a:pathLst>
              <a:path h="4234237" w="6355328">
                <a:moveTo>
                  <a:pt x="0" y="0"/>
                </a:moveTo>
                <a:lnTo>
                  <a:pt x="6355328" y="0"/>
                </a:lnTo>
                <a:lnTo>
                  <a:pt x="6355328" y="4234237"/>
                </a:lnTo>
                <a:lnTo>
                  <a:pt x="0" y="4234237"/>
                </a:lnTo>
                <a:lnTo>
                  <a:pt x="0" y="0"/>
                </a:lnTo>
                <a:close/>
              </a:path>
            </a:pathLst>
          </a:custGeom>
          <a:blipFill>
            <a:blip r:embed="rId2"/>
            <a:stretch>
              <a:fillRect l="0" t="0" r="0" b="0"/>
            </a:stretch>
          </a:blipFill>
        </p:spPr>
      </p:sp>
      <p:sp>
        <p:nvSpPr>
          <p:cNvPr name="TextBox 3" id="3"/>
          <p:cNvSpPr txBox="true"/>
          <p:nvPr/>
        </p:nvSpPr>
        <p:spPr>
          <a:xfrm rot="0">
            <a:off x="925024" y="2057711"/>
            <a:ext cx="11945257"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WHY IS HVAC IMPORTANT?</a:t>
            </a:r>
          </a:p>
        </p:txBody>
      </p:sp>
      <p:sp>
        <p:nvSpPr>
          <p:cNvPr name="TextBox 4" id="4"/>
          <p:cNvSpPr txBox="true"/>
          <p:nvPr/>
        </p:nvSpPr>
        <p:spPr>
          <a:xfrm rot="0">
            <a:off x="180421" y="3544945"/>
            <a:ext cx="11077285" cy="5073015"/>
          </a:xfrm>
          <a:prstGeom prst="rect">
            <a:avLst/>
          </a:prstGeom>
        </p:spPr>
        <p:txBody>
          <a:bodyPr anchor="t" rtlCol="false" tIns="0" lIns="0" bIns="0" rIns="0">
            <a:spAutoFit/>
          </a:bodyPr>
          <a:lstStyle/>
          <a:p>
            <a:pPr algn="l" marL="906780" indent="-453390" lvl="1">
              <a:lnSpc>
                <a:spcPts val="8400"/>
              </a:lnSpc>
              <a:buFont typeface="Arial"/>
              <a:buChar char="•"/>
            </a:pPr>
            <a:r>
              <a:rPr lang="en-US" sz="4200">
                <a:solidFill>
                  <a:srgbClr val="0F2F76"/>
                </a:solidFill>
                <a:latin typeface="Avenir"/>
                <a:ea typeface="Avenir"/>
                <a:cs typeface="Avenir"/>
                <a:sym typeface="Avenir"/>
              </a:rPr>
              <a:t>It helps control temperature</a:t>
            </a:r>
          </a:p>
          <a:p>
            <a:pPr algn="l" marL="906780" indent="-453390" lvl="1">
              <a:lnSpc>
                <a:spcPts val="8400"/>
              </a:lnSpc>
              <a:buFont typeface="Arial"/>
              <a:buChar char="•"/>
            </a:pPr>
            <a:r>
              <a:rPr lang="en-US" sz="4200">
                <a:solidFill>
                  <a:srgbClr val="0F2F76"/>
                </a:solidFill>
                <a:latin typeface="Avenir"/>
                <a:ea typeface="Avenir"/>
                <a:cs typeface="Avenir"/>
                <a:sym typeface="Avenir"/>
              </a:rPr>
              <a:t>It helps control air quality</a:t>
            </a:r>
          </a:p>
          <a:p>
            <a:pPr algn="l" marL="906780" indent="-453390" lvl="1">
              <a:lnSpc>
                <a:spcPts val="8400"/>
              </a:lnSpc>
              <a:buFont typeface="Arial"/>
              <a:buChar char="•"/>
            </a:pPr>
            <a:r>
              <a:rPr lang="en-US" sz="4200">
                <a:solidFill>
                  <a:srgbClr val="0F2F76"/>
                </a:solidFill>
                <a:latin typeface="Avenir"/>
                <a:ea typeface="Avenir"/>
                <a:cs typeface="Avenir"/>
                <a:sym typeface="Avenir"/>
              </a:rPr>
              <a:t>It helps control humidity</a:t>
            </a:r>
          </a:p>
          <a:p>
            <a:pPr algn="l">
              <a:lnSpc>
                <a:spcPts val="8400"/>
              </a:lnSpc>
            </a:pPr>
          </a:p>
          <a:p>
            <a:pPr algn="l">
              <a:lnSpc>
                <a:spcPts val="6000"/>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flipV="true">
            <a:off x="1028700" y="3181661"/>
            <a:ext cx="11756495" cy="1905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1559956" y="2516279"/>
            <a:ext cx="13844095" cy="0"/>
          </a:xfrm>
          <a:prstGeom prst="line">
            <a:avLst/>
          </a:prstGeom>
          <a:ln cap="flat" w="38100">
            <a:solidFill>
              <a:srgbClr val="88A201"/>
            </a:solidFill>
            <a:prstDash val="solid"/>
            <a:headEnd type="none" len="sm" w="sm"/>
            <a:tailEnd type="none" len="sm" w="sm"/>
          </a:ln>
        </p:spPr>
      </p:sp>
      <p:sp>
        <p:nvSpPr>
          <p:cNvPr name="TextBox 3" id="3"/>
          <p:cNvSpPr txBox="true"/>
          <p:nvPr/>
        </p:nvSpPr>
        <p:spPr>
          <a:xfrm rot="0">
            <a:off x="1559956" y="1192968"/>
            <a:ext cx="14809064" cy="1028700"/>
          </a:xfrm>
          <a:prstGeom prst="rect">
            <a:avLst/>
          </a:prstGeom>
        </p:spPr>
        <p:txBody>
          <a:bodyPr anchor="t" rtlCol="false" tIns="0" lIns="0" bIns="0" rIns="0">
            <a:spAutoFit/>
          </a:bodyPr>
          <a:lstStyle/>
          <a:p>
            <a:pPr algn="l" marL="0" indent="0" lvl="0">
              <a:lnSpc>
                <a:spcPts val="6825"/>
              </a:lnSpc>
            </a:pPr>
            <a:r>
              <a:rPr lang="en-US" sz="6500" spc="-65">
                <a:solidFill>
                  <a:srgbClr val="428CE2"/>
                </a:solidFill>
                <a:latin typeface="Impact"/>
                <a:ea typeface="Impact"/>
                <a:cs typeface="Impact"/>
                <a:sym typeface="Impact"/>
              </a:rPr>
              <a:t>WHY DO WE NEED HVAC?</a:t>
            </a:r>
          </a:p>
        </p:txBody>
      </p:sp>
      <p:sp>
        <p:nvSpPr>
          <p:cNvPr name="TextBox 4" id="4"/>
          <p:cNvSpPr txBox="true"/>
          <p:nvPr/>
        </p:nvSpPr>
        <p:spPr>
          <a:xfrm rot="0">
            <a:off x="779239" y="2994544"/>
            <a:ext cx="17127243" cy="3769995"/>
          </a:xfrm>
          <a:prstGeom prst="rect">
            <a:avLst/>
          </a:prstGeom>
        </p:spPr>
        <p:txBody>
          <a:bodyPr anchor="t" rtlCol="false" tIns="0" lIns="0" bIns="0" rIns="0">
            <a:spAutoFit/>
          </a:bodyPr>
          <a:lstStyle/>
          <a:p>
            <a:pPr algn="l">
              <a:lnSpc>
                <a:spcPts val="5880"/>
              </a:lnSpc>
            </a:pPr>
            <a:r>
              <a:rPr lang="en-US" sz="4200" b="true">
                <a:solidFill>
                  <a:srgbClr val="0F2F76"/>
                </a:solidFill>
                <a:latin typeface="Avenir Bold"/>
                <a:ea typeface="Avenir Bold"/>
                <a:cs typeface="Avenir Bold"/>
                <a:sym typeface="Avenir Bold"/>
              </a:rPr>
              <a:t>Comfort: </a:t>
            </a:r>
            <a:r>
              <a:rPr lang="en-US" sz="4200">
                <a:solidFill>
                  <a:srgbClr val="0F2F76"/>
                </a:solidFill>
                <a:latin typeface="Avenir"/>
                <a:ea typeface="Avenir"/>
                <a:cs typeface="Avenir"/>
                <a:sym typeface="Avenir"/>
              </a:rPr>
              <a:t>Keeps indoor spaces warm in the winter and cool in the summer.</a:t>
            </a:r>
          </a:p>
          <a:p>
            <a:pPr algn="l">
              <a:lnSpc>
                <a:spcPts val="5880"/>
              </a:lnSpc>
            </a:pPr>
            <a:r>
              <a:rPr lang="en-US" sz="4200" b="true">
                <a:solidFill>
                  <a:srgbClr val="0F2F76"/>
                </a:solidFill>
                <a:latin typeface="Avenir Bold"/>
                <a:ea typeface="Avenir Bold"/>
                <a:cs typeface="Avenir Bold"/>
                <a:sym typeface="Avenir Bold"/>
              </a:rPr>
              <a:t>Health:</a:t>
            </a:r>
            <a:r>
              <a:rPr lang="en-US" sz="4200">
                <a:solidFill>
                  <a:srgbClr val="0F2F76"/>
                </a:solidFill>
                <a:latin typeface="Avenir"/>
                <a:ea typeface="Avenir"/>
                <a:cs typeface="Avenir"/>
                <a:sym typeface="Avenir"/>
              </a:rPr>
              <a:t> Filters air to remove dust, allergens, and pollutants.</a:t>
            </a:r>
          </a:p>
          <a:p>
            <a:pPr algn="l">
              <a:lnSpc>
                <a:spcPts val="5880"/>
              </a:lnSpc>
            </a:pPr>
            <a:r>
              <a:rPr lang="en-US" sz="4200" b="true">
                <a:solidFill>
                  <a:srgbClr val="0F2F76"/>
                </a:solidFill>
                <a:latin typeface="Avenir Bold"/>
                <a:ea typeface="Avenir Bold"/>
                <a:cs typeface="Avenir Bold"/>
                <a:sym typeface="Avenir Bold"/>
              </a:rPr>
              <a:t>Safety:</a:t>
            </a:r>
            <a:r>
              <a:rPr lang="en-US" sz="4200">
                <a:solidFill>
                  <a:srgbClr val="0F2F76"/>
                </a:solidFill>
                <a:latin typeface="Avenir"/>
                <a:ea typeface="Avenir"/>
                <a:cs typeface="Avenir"/>
                <a:sym typeface="Avenir"/>
              </a:rPr>
              <a:t> Prevents overheating of equipment and controls humidity.</a:t>
            </a:r>
          </a:p>
          <a:p>
            <a:pPr algn="l" marL="0" indent="0" lvl="0">
              <a:lnSpc>
                <a:spcPts val="5880"/>
              </a:lnSpc>
            </a:pPr>
            <a:r>
              <a:rPr lang="en-US" b="true" sz="4200">
                <a:solidFill>
                  <a:srgbClr val="0F2F76"/>
                </a:solidFill>
                <a:latin typeface="Avenir Bold"/>
                <a:ea typeface="Avenir Bold"/>
                <a:cs typeface="Avenir Bold"/>
                <a:sym typeface="Avenir Bold"/>
              </a:rPr>
              <a:t>Food &amp; Medicine:</a:t>
            </a:r>
            <a:r>
              <a:rPr lang="en-US" sz="4200">
                <a:solidFill>
                  <a:srgbClr val="0F2F76"/>
                </a:solidFill>
                <a:latin typeface="Avenir"/>
                <a:ea typeface="Avenir"/>
                <a:cs typeface="Avenir"/>
                <a:sym typeface="Avenir"/>
              </a:rPr>
              <a:t> Refrigeration keeps food fresh and medicine safe.</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537139" y="1335428"/>
            <a:ext cx="8022194" cy="1028700"/>
          </a:xfrm>
          <a:prstGeom prst="rect">
            <a:avLst/>
          </a:prstGeom>
        </p:spPr>
        <p:txBody>
          <a:bodyPr anchor="t" rtlCol="false" tIns="0" lIns="0" bIns="0" rIns="0">
            <a:spAutoFit/>
          </a:bodyPr>
          <a:lstStyle/>
          <a:p>
            <a:pPr algn="l" marL="0" indent="0" lvl="0">
              <a:lnSpc>
                <a:spcPts val="6825"/>
              </a:lnSpc>
            </a:pPr>
            <a:r>
              <a:rPr lang="en-US" sz="6500" spc="-65">
                <a:solidFill>
                  <a:srgbClr val="428CE2"/>
                </a:solidFill>
                <a:latin typeface="Impact"/>
                <a:ea typeface="Impact"/>
                <a:cs typeface="Impact"/>
                <a:sym typeface="Impact"/>
              </a:rPr>
              <a:t>TRAINING</a:t>
            </a:r>
          </a:p>
        </p:txBody>
      </p:sp>
      <p:sp>
        <p:nvSpPr>
          <p:cNvPr name="TextBox 3" id="3"/>
          <p:cNvSpPr txBox="true"/>
          <p:nvPr/>
        </p:nvSpPr>
        <p:spPr>
          <a:xfrm rot="0">
            <a:off x="1346242" y="2802255"/>
            <a:ext cx="15231720" cy="4512945"/>
          </a:xfrm>
          <a:prstGeom prst="rect">
            <a:avLst/>
          </a:prstGeom>
        </p:spPr>
        <p:txBody>
          <a:bodyPr anchor="t" rtlCol="false" tIns="0" lIns="0" bIns="0" rIns="0">
            <a:spAutoFit/>
          </a:bodyPr>
          <a:lstStyle/>
          <a:p>
            <a:pPr algn="l" marL="0" indent="0" lvl="0">
              <a:lnSpc>
                <a:spcPts val="5880"/>
              </a:lnSpc>
            </a:pPr>
            <a:r>
              <a:rPr lang="en-US" sz="4200">
                <a:solidFill>
                  <a:srgbClr val="0F2F76"/>
                </a:solidFill>
                <a:latin typeface="Avenir"/>
                <a:ea typeface="Avenir"/>
                <a:cs typeface="Avenir"/>
                <a:sym typeface="Avenir"/>
              </a:rPr>
              <a:t>HVAC training programs can be taken during or after high school </a:t>
            </a:r>
            <a:r>
              <a:rPr lang="en-US" sz="4200">
                <a:solidFill>
                  <a:srgbClr val="0F2F76"/>
                </a:solidFill>
                <a:latin typeface="Avenir"/>
                <a:ea typeface="Avenir"/>
                <a:cs typeface="Avenir"/>
                <a:sym typeface="Avenir"/>
              </a:rPr>
              <a:t>and earn certifications such as </a:t>
            </a:r>
            <a:r>
              <a:rPr lang="en-US" b="true" sz="4200">
                <a:solidFill>
                  <a:srgbClr val="0F2F76"/>
                </a:solidFill>
                <a:latin typeface="Avenir Bold"/>
                <a:ea typeface="Avenir Bold"/>
                <a:cs typeface="Avenir Bold"/>
                <a:sym typeface="Avenir Bold"/>
              </a:rPr>
              <a:t>EPA 608</a:t>
            </a:r>
            <a:r>
              <a:rPr lang="en-US" sz="4200">
                <a:solidFill>
                  <a:srgbClr val="0F2F76"/>
                </a:solidFill>
                <a:latin typeface="Avenir"/>
                <a:ea typeface="Avenir"/>
                <a:cs typeface="Avenir"/>
                <a:sym typeface="Avenir"/>
              </a:rPr>
              <a:t> (which allows you to handle refrigerants) or </a:t>
            </a:r>
            <a:r>
              <a:rPr lang="en-US" b="true" sz="4200">
                <a:solidFill>
                  <a:srgbClr val="0F2F76"/>
                </a:solidFill>
                <a:latin typeface="Avenir Bold"/>
                <a:ea typeface="Avenir Bold"/>
                <a:cs typeface="Avenir Bold"/>
                <a:sym typeface="Avenir Bold"/>
              </a:rPr>
              <a:t>NATE</a:t>
            </a:r>
            <a:r>
              <a:rPr lang="en-US" sz="4200">
                <a:solidFill>
                  <a:srgbClr val="0F2F76"/>
                </a:solidFill>
                <a:latin typeface="Avenir"/>
                <a:ea typeface="Avenir"/>
                <a:cs typeface="Avenir"/>
                <a:sym typeface="Avenir"/>
              </a:rPr>
              <a:t> (North American Technician Excellence) which tests your understanding of installing, maintaining, and repairing HVAC systems.</a:t>
            </a:r>
          </a:p>
          <a:p>
            <a:pPr algn="l" marL="0" indent="0" lvl="0">
              <a:lnSpc>
                <a:spcPts val="5880"/>
              </a:lnSpc>
            </a:pPr>
          </a:p>
        </p:txBody>
      </p:sp>
      <p:sp>
        <p:nvSpPr>
          <p:cNvPr name="AutoShape 4" id="4"/>
          <p:cNvSpPr/>
          <p:nvPr/>
        </p:nvSpPr>
        <p:spPr>
          <a:xfrm>
            <a:off x="1537139" y="2535579"/>
            <a:ext cx="13844095" cy="0"/>
          </a:xfrm>
          <a:prstGeom prst="line">
            <a:avLst/>
          </a:prstGeom>
          <a:ln cap="flat" w="38100">
            <a:solidFill>
              <a:srgbClr val="88A201"/>
            </a:solidFill>
            <a:prstDash val="solid"/>
            <a:headEnd type="none" len="sm" w="sm"/>
            <a:tailEnd type="none" len="sm" w="sm"/>
          </a:ln>
        </p:spPr>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969925" y="895350"/>
            <a:ext cx="12348150" cy="2114550"/>
          </a:xfrm>
          <a:prstGeom prst="rect">
            <a:avLst/>
          </a:prstGeom>
        </p:spPr>
        <p:txBody>
          <a:bodyPr anchor="t" rtlCol="false" tIns="0" lIns="0" bIns="0" rIns="0">
            <a:spAutoFit/>
          </a:bodyPr>
          <a:lstStyle/>
          <a:p>
            <a:pPr algn="ctr">
              <a:lnSpc>
                <a:spcPts val="7800"/>
              </a:lnSpc>
            </a:pPr>
            <a:r>
              <a:rPr lang="en-US" sz="6500" spc="-65">
                <a:solidFill>
                  <a:srgbClr val="428CE2"/>
                </a:solidFill>
                <a:latin typeface="Impact"/>
                <a:ea typeface="Impact"/>
                <a:cs typeface="Impact"/>
                <a:sym typeface="Impact"/>
              </a:rPr>
              <a:t>WHAT CLASS</a:t>
            </a:r>
            <a:r>
              <a:rPr lang="en-US" sz="6500" spc="-65">
                <a:solidFill>
                  <a:srgbClr val="428CE2"/>
                </a:solidFill>
                <a:latin typeface="Impact"/>
                <a:ea typeface="Impact"/>
                <a:cs typeface="Impact"/>
                <a:sym typeface="Impact"/>
              </a:rPr>
              <a:t>ES PREPARE YOU FOR A </a:t>
            </a:r>
          </a:p>
          <a:p>
            <a:pPr algn="ctr" marL="0" indent="0" lvl="0">
              <a:lnSpc>
                <a:spcPts val="7800"/>
              </a:lnSpc>
              <a:spcBef>
                <a:spcPct val="0"/>
              </a:spcBef>
            </a:pPr>
            <a:r>
              <a:rPr lang="en-US" sz="6500" spc="-65">
                <a:solidFill>
                  <a:srgbClr val="428CE2"/>
                </a:solidFill>
                <a:latin typeface="Impact"/>
                <a:ea typeface="Impact"/>
                <a:cs typeface="Impact"/>
                <a:sym typeface="Impact"/>
              </a:rPr>
              <a:t>CAREER IN HVAC?</a:t>
            </a:r>
          </a:p>
        </p:txBody>
      </p:sp>
      <p:sp>
        <p:nvSpPr>
          <p:cNvPr name="AutoShape 3" id="3"/>
          <p:cNvSpPr/>
          <p:nvPr/>
        </p:nvSpPr>
        <p:spPr>
          <a:xfrm>
            <a:off x="5614497" y="3221780"/>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028700" y="3721100"/>
            <a:ext cx="15294819" cy="5537200"/>
          </a:xfrm>
          <a:prstGeom prst="rect">
            <a:avLst/>
          </a:prstGeom>
        </p:spPr>
        <p:txBody>
          <a:bodyPr anchor="t" rtlCol="false" tIns="0" lIns="0" bIns="0" rIns="0">
            <a:spAutoFit/>
          </a:bodyPr>
          <a:lstStyle/>
          <a:p>
            <a:pPr algn="l">
              <a:lnSpc>
                <a:spcPts val="6199"/>
              </a:lnSpc>
            </a:pPr>
            <a:r>
              <a:rPr lang="en-US" sz="3999" b="true">
                <a:solidFill>
                  <a:srgbClr val="0F2F76"/>
                </a:solidFill>
                <a:latin typeface="Avenir Bold"/>
                <a:ea typeface="Avenir Bold"/>
                <a:cs typeface="Avenir Bold"/>
                <a:sym typeface="Avenir Bold"/>
              </a:rPr>
              <a:t>Math:</a:t>
            </a:r>
            <a:r>
              <a:rPr lang="en-US" sz="3999">
                <a:solidFill>
                  <a:srgbClr val="0F2F76"/>
                </a:solidFill>
                <a:latin typeface="Avenir"/>
                <a:ea typeface="Avenir"/>
                <a:cs typeface="Avenir"/>
                <a:sym typeface="Avenir"/>
              </a:rPr>
              <a:t> HVAC technicians rely on math every day to:</a:t>
            </a:r>
          </a:p>
          <a:p>
            <a:pPr algn="l" marL="863599" indent="-431800" lvl="1">
              <a:lnSpc>
                <a:spcPts val="6199"/>
              </a:lnSpc>
              <a:buFont typeface="Arial"/>
              <a:buChar char="•"/>
            </a:pPr>
            <a:r>
              <a:rPr lang="en-US" sz="3999">
                <a:solidFill>
                  <a:srgbClr val="0F2F76"/>
                </a:solidFill>
                <a:latin typeface="Avenir"/>
                <a:ea typeface="Avenir"/>
                <a:cs typeface="Avenir"/>
                <a:sym typeface="Avenir"/>
              </a:rPr>
              <a:t>U</a:t>
            </a:r>
            <a:r>
              <a:rPr lang="en-US" sz="3999">
                <a:solidFill>
                  <a:srgbClr val="0F2F76"/>
                </a:solidFill>
                <a:latin typeface="Avenir"/>
                <a:ea typeface="Avenir"/>
                <a:cs typeface="Avenir"/>
                <a:sym typeface="Avenir"/>
              </a:rPr>
              <a:t>se geometry to design ductwork layouts and angles</a:t>
            </a:r>
          </a:p>
          <a:p>
            <a:pPr algn="l" marL="863599" indent="-431800" lvl="1">
              <a:lnSpc>
                <a:spcPts val="6199"/>
              </a:lnSpc>
              <a:buFont typeface="Arial"/>
              <a:buChar char="•"/>
            </a:pPr>
            <a:r>
              <a:rPr lang="en-US" sz="3999">
                <a:solidFill>
                  <a:srgbClr val="0F2F76"/>
                </a:solidFill>
                <a:latin typeface="Avenir"/>
                <a:ea typeface="Avenir"/>
                <a:cs typeface="Avenir"/>
                <a:sym typeface="Avenir"/>
              </a:rPr>
              <a:t>U</a:t>
            </a:r>
            <a:r>
              <a:rPr lang="en-US" sz="3999">
                <a:solidFill>
                  <a:srgbClr val="0F2F76"/>
                </a:solidFill>
                <a:latin typeface="Avenir"/>
                <a:ea typeface="Avenir"/>
                <a:cs typeface="Avenir"/>
                <a:sym typeface="Avenir"/>
              </a:rPr>
              <a:t>se formulas to help with heat load calculations and airflow</a:t>
            </a:r>
          </a:p>
          <a:p>
            <a:pPr algn="l" marL="863599" indent="-431800" lvl="1">
              <a:lnSpc>
                <a:spcPts val="6199"/>
              </a:lnSpc>
              <a:buFont typeface="Arial"/>
              <a:buChar char="•"/>
            </a:pPr>
            <a:r>
              <a:rPr lang="en-US" sz="3999">
                <a:solidFill>
                  <a:srgbClr val="0F2F76"/>
                </a:solidFill>
                <a:latin typeface="Avenir"/>
                <a:ea typeface="Avenir"/>
                <a:cs typeface="Avenir"/>
                <a:sym typeface="Avenir"/>
              </a:rPr>
              <a:t>Convert units</a:t>
            </a:r>
          </a:p>
          <a:p>
            <a:pPr algn="l" marL="863599" indent="-431800" lvl="1">
              <a:lnSpc>
                <a:spcPts val="6199"/>
              </a:lnSpc>
              <a:buFont typeface="Arial"/>
              <a:buChar char="•"/>
            </a:pPr>
            <a:r>
              <a:rPr lang="en-US" sz="3999">
                <a:solidFill>
                  <a:srgbClr val="0F2F76"/>
                </a:solidFill>
                <a:latin typeface="Avenir"/>
                <a:ea typeface="Avenir"/>
                <a:cs typeface="Avenir"/>
                <a:sym typeface="Avenir"/>
              </a:rPr>
              <a:t>Measure to calculate room size</a:t>
            </a:r>
          </a:p>
          <a:p>
            <a:pPr algn="l">
              <a:lnSpc>
                <a:spcPts val="6510"/>
              </a:lnSpc>
            </a:pPr>
          </a:p>
          <a:p>
            <a:pPr algn="l" marL="0" indent="0" lvl="0">
              <a:lnSpc>
                <a:spcPts val="6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574598" y="398361"/>
            <a:ext cx="10863257" cy="21145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WHAT CLASS</a:t>
            </a:r>
            <a:r>
              <a:rPr lang="en-US" sz="6500" spc="-65">
                <a:solidFill>
                  <a:srgbClr val="428CE2"/>
                </a:solidFill>
                <a:latin typeface="Impact"/>
                <a:ea typeface="Impact"/>
                <a:cs typeface="Impact"/>
                <a:sym typeface="Impact"/>
              </a:rPr>
              <a:t>ES PREPARE YOU FOR A CAREER IN HVAC?</a:t>
            </a:r>
          </a:p>
        </p:txBody>
      </p:sp>
      <p:sp>
        <p:nvSpPr>
          <p:cNvPr name="AutoShape 3" id="3"/>
          <p:cNvSpPr/>
          <p:nvPr/>
        </p:nvSpPr>
        <p:spPr>
          <a:xfrm>
            <a:off x="5614497" y="2512911"/>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496591" y="2923097"/>
            <a:ext cx="15294819" cy="7842250"/>
          </a:xfrm>
          <a:prstGeom prst="rect">
            <a:avLst/>
          </a:prstGeom>
        </p:spPr>
        <p:txBody>
          <a:bodyPr anchor="t" rtlCol="false" tIns="0" lIns="0" bIns="0" rIns="0">
            <a:spAutoFit/>
          </a:bodyPr>
          <a:lstStyle/>
          <a:p>
            <a:pPr algn="l">
              <a:lnSpc>
                <a:spcPts val="6199"/>
              </a:lnSpc>
            </a:pPr>
            <a:r>
              <a:rPr lang="en-US" sz="3999" b="true">
                <a:solidFill>
                  <a:srgbClr val="0F2F76"/>
                </a:solidFill>
                <a:latin typeface="Avenir Bold"/>
                <a:ea typeface="Avenir Bold"/>
                <a:cs typeface="Avenir Bold"/>
                <a:sym typeface="Avenir Bold"/>
              </a:rPr>
              <a:t>Chemistry:</a:t>
            </a:r>
            <a:r>
              <a:rPr lang="en-US" sz="3999">
                <a:solidFill>
                  <a:srgbClr val="0F2F76"/>
                </a:solidFill>
                <a:latin typeface="Avenir"/>
                <a:ea typeface="Avenir"/>
                <a:cs typeface="Avenir"/>
                <a:sym typeface="Avenir"/>
              </a:rPr>
              <a:t> HVAC technicians reply on chemistry every day to:</a:t>
            </a:r>
          </a:p>
          <a:p>
            <a:pPr algn="l" marL="863599" indent="-431800" lvl="1">
              <a:lnSpc>
                <a:spcPts val="6199"/>
              </a:lnSpc>
              <a:buFont typeface="Arial"/>
              <a:buChar char="•"/>
            </a:pPr>
            <a:r>
              <a:rPr lang="en-US" sz="3999">
                <a:solidFill>
                  <a:srgbClr val="0F2F76"/>
                </a:solidFill>
                <a:latin typeface="Avenir"/>
                <a:ea typeface="Avenir"/>
                <a:cs typeface="Avenir"/>
                <a:sym typeface="Avenir"/>
              </a:rPr>
              <a:t>U</a:t>
            </a:r>
            <a:r>
              <a:rPr lang="en-US" sz="3999">
                <a:solidFill>
                  <a:srgbClr val="0F2F76"/>
                </a:solidFill>
                <a:latin typeface="Avenir"/>
                <a:ea typeface="Avenir"/>
                <a:cs typeface="Avenir"/>
                <a:sym typeface="Avenir"/>
              </a:rPr>
              <a:t>nderstand how refrigerants change state (liquid to gas) to move heat</a:t>
            </a:r>
          </a:p>
          <a:p>
            <a:pPr algn="l" marL="863599" indent="-431800" lvl="1">
              <a:lnSpc>
                <a:spcPts val="6199"/>
              </a:lnSpc>
              <a:buFont typeface="Arial"/>
              <a:buChar char="•"/>
            </a:pPr>
            <a:r>
              <a:rPr lang="en-US" sz="3999">
                <a:solidFill>
                  <a:srgbClr val="0F2F76"/>
                </a:solidFill>
                <a:latin typeface="Avenir"/>
                <a:ea typeface="Avenir"/>
                <a:cs typeface="Avenir"/>
                <a:sym typeface="Avenir"/>
              </a:rPr>
              <a:t>Understand combustion in furnaces, and the environmental impacts of refrigerants</a:t>
            </a:r>
          </a:p>
          <a:p>
            <a:pPr algn="l" marL="0" indent="0" lvl="0">
              <a:lnSpc>
                <a:spcPts val="6199"/>
              </a:lnSpc>
            </a:pPr>
          </a:p>
          <a:p>
            <a:pPr algn="l" marL="0" indent="0" lvl="0">
              <a:lnSpc>
                <a:spcPts val="6199"/>
              </a:lnSpc>
            </a:pPr>
            <a:r>
              <a:rPr lang="en-US" b="true" sz="3999">
                <a:solidFill>
                  <a:srgbClr val="0F2F76"/>
                </a:solidFill>
                <a:latin typeface="Avenir Bold"/>
                <a:ea typeface="Avenir Bold"/>
                <a:cs typeface="Avenir Bold"/>
                <a:sym typeface="Avenir Bold"/>
              </a:rPr>
              <a:t>What are refrigerants?</a:t>
            </a:r>
            <a:r>
              <a:rPr lang="en-US" sz="3999">
                <a:solidFill>
                  <a:srgbClr val="0F2F76"/>
                </a:solidFill>
                <a:latin typeface="Avenir"/>
                <a:ea typeface="Avenir"/>
                <a:cs typeface="Avenir"/>
                <a:sym typeface="Avenir"/>
              </a:rPr>
              <a:t> They are special liquids or gases used in air conditioners, refrigerators, and heat pumps to move heat from one place to another.</a:t>
            </a:r>
          </a:p>
          <a:p>
            <a:pPr algn="l" marL="0" indent="0" lvl="0">
              <a:lnSpc>
                <a:spcPts val="6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76358" y="1769594"/>
            <a:ext cx="14076650" cy="8214703"/>
          </a:xfrm>
          <a:custGeom>
            <a:avLst/>
            <a:gdLst/>
            <a:ahLst/>
            <a:cxnLst/>
            <a:rect r="r" b="b" t="t" l="l"/>
            <a:pathLst>
              <a:path h="8214703" w="14076650">
                <a:moveTo>
                  <a:pt x="0" y="0"/>
                </a:moveTo>
                <a:lnTo>
                  <a:pt x="14076649" y="0"/>
                </a:lnTo>
                <a:lnTo>
                  <a:pt x="14076649" y="8214703"/>
                </a:lnTo>
                <a:lnTo>
                  <a:pt x="0" y="8214703"/>
                </a:lnTo>
                <a:lnTo>
                  <a:pt x="0" y="0"/>
                </a:lnTo>
                <a:close/>
              </a:path>
            </a:pathLst>
          </a:custGeom>
          <a:blipFill>
            <a:blip r:embed="rId2"/>
            <a:stretch>
              <a:fillRect l="0" t="0" r="0" b="-31762"/>
            </a:stretch>
          </a:blipFill>
        </p:spPr>
      </p:sp>
      <p:sp>
        <p:nvSpPr>
          <p:cNvPr name="TextBox 3" id="3"/>
          <p:cNvSpPr txBox="true"/>
          <p:nvPr/>
        </p:nvSpPr>
        <p:spPr>
          <a:xfrm rot="0">
            <a:off x="4082033" y="299403"/>
            <a:ext cx="9865299" cy="1174750"/>
          </a:xfrm>
          <a:prstGeom prst="rect">
            <a:avLst/>
          </a:prstGeom>
        </p:spPr>
        <p:txBody>
          <a:bodyPr anchor="t" rtlCol="false" tIns="0" lIns="0" bIns="0" rIns="0">
            <a:spAutoFit/>
          </a:bodyPr>
          <a:lstStyle/>
          <a:p>
            <a:pPr algn="ctr">
              <a:lnSpc>
                <a:spcPts val="8450"/>
              </a:lnSpc>
              <a:spcBef>
                <a:spcPct val="0"/>
              </a:spcBef>
            </a:pPr>
            <a:r>
              <a:rPr lang="en-US" sz="6500">
                <a:solidFill>
                  <a:srgbClr val="428CE2"/>
                </a:solidFill>
                <a:latin typeface="Impact"/>
                <a:ea typeface="Impact"/>
                <a:cs typeface="Impact"/>
                <a:sym typeface="Impact"/>
              </a:rPr>
              <a:t>CAREER PATHWAYS</a:t>
            </a:r>
          </a:p>
        </p:txBody>
      </p:sp>
      <p:sp>
        <p:nvSpPr>
          <p:cNvPr name="TextBox 4" id="4"/>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5" id="5"/>
          <p:cNvSpPr/>
          <p:nvPr/>
        </p:nvSpPr>
        <p:spPr>
          <a:xfrm>
            <a:off x="5485180" y="1621873"/>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DAG13DkCj2s</dc:identifier>
  <dcterms:modified xsi:type="dcterms:W3CDTF">2011-08-01T06:04:30Z</dcterms:modified>
  <cp:revision>1</cp:revision>
  <dc:title>Introduction to HVAC</dc:title>
</cp:coreProperties>
</file>