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Impact" charset="1" panose="020B0806030902050204"/>
      <p:regular r:id="rId19"/>
    </p:embeddedFont>
    <p:embeddedFont>
      <p:font typeface="Avenir" charset="1" panose="020B0503020203020204"/>
      <p:regular r:id="rId20"/>
    </p:embeddedFont>
    <p:embeddedFont>
      <p:font typeface="Montserrat" charset="1" panose="00000500000000000000"/>
      <p:regular r:id="rId21"/>
    </p:embeddedFont>
    <p:embeddedFont>
      <p:font typeface="Avenir Bold" charset="1" panose="020B070302020302020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youtube.com/@explorethetrades" TargetMode="External" Type="http://schemas.openxmlformats.org/officeDocument/2006/relationships/hyperlink"/><Relationship Id="rId11" Target="../media/image22.png" Type="http://schemas.openxmlformats.org/officeDocument/2006/relationships/image"/><Relationship Id="rId12" Target="https://www.linkedin.com/company/explorethetrades/" TargetMode="External" Type="http://schemas.openxmlformats.org/officeDocument/2006/relationships/hyperlink"/><Relationship Id="rId13" Target="../media/image23.png" Type="http://schemas.openxmlformats.org/officeDocument/2006/relationships/image"/><Relationship Id="rId14" Target="https://www.pinterest.com/explorethetrades/" TargetMode="External" Type="http://schemas.openxmlformats.org/officeDocument/2006/relationships/hyperlink"/><Relationship Id="rId15" Target="../media/image24.png" Type="http://schemas.openxmlformats.org/officeDocument/2006/relationships/image"/><Relationship Id="rId2" Target="../media/image1.png" Type="http://schemas.openxmlformats.org/officeDocument/2006/relationships/image"/><Relationship Id="rId3" Target="https://explorethetrades.org" TargetMode="External" Type="http://schemas.openxmlformats.org/officeDocument/2006/relationships/hyperlink"/><Relationship Id="rId4" Target="../media/image18.png" Type="http://schemas.openxmlformats.org/officeDocument/2006/relationships/image"/><Relationship Id="rId5" Target="../media/image19.png" Type="http://schemas.openxmlformats.org/officeDocument/2006/relationships/image"/><Relationship Id="rId6" Target="https://www.facebook.com/explorethetrades" TargetMode="External" Type="http://schemas.openxmlformats.org/officeDocument/2006/relationships/hyperlink"/><Relationship Id="rId7" Target="../media/image20.png" Type="http://schemas.openxmlformats.org/officeDocument/2006/relationships/image"/><Relationship Id="rId8" Target="https://www.instagram.com/explorethetrades/" TargetMode="External" Type="http://schemas.openxmlformats.org/officeDocument/2006/relationships/hyperlink"/><Relationship Id="rId9" Target="../media/image2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84502" y="2458252"/>
            <a:ext cx="15118997" cy="5370496"/>
            <a:chOff x="0" y="0"/>
            <a:chExt cx="20158662" cy="7160662"/>
          </a:xfrm>
        </p:grpSpPr>
        <p:sp>
          <p:nvSpPr>
            <p:cNvPr name="TextBox 3" id="3"/>
            <p:cNvSpPr txBox="true"/>
            <p:nvPr/>
          </p:nvSpPr>
          <p:spPr>
            <a:xfrm rot="0">
              <a:off x="0" y="2297050"/>
              <a:ext cx="20158662" cy="4863612"/>
            </a:xfrm>
            <a:prstGeom prst="rect">
              <a:avLst/>
            </a:prstGeom>
          </p:spPr>
          <p:txBody>
            <a:bodyPr anchor="t" rtlCol="false" tIns="0" lIns="0" bIns="0" rIns="0">
              <a:spAutoFit/>
            </a:bodyPr>
            <a:lstStyle/>
            <a:p>
              <a:pPr algn="ctr">
                <a:lnSpc>
                  <a:spcPts val="21144"/>
                </a:lnSpc>
              </a:pPr>
              <a:r>
                <a:rPr lang="en-US" sz="26430" spc="-264">
                  <a:solidFill>
                    <a:srgbClr val="428CE2"/>
                  </a:solidFill>
                  <a:latin typeface="Impact"/>
                  <a:ea typeface="Impact"/>
                  <a:cs typeface="Impact"/>
                  <a:sym typeface="Impact"/>
                </a:rPr>
                <a:t>PLUMBING</a:t>
              </a:r>
            </a:p>
          </p:txBody>
        </p:sp>
        <p:sp>
          <p:nvSpPr>
            <p:cNvPr name="TextBox 4" id="4"/>
            <p:cNvSpPr txBox="true"/>
            <p:nvPr/>
          </p:nvSpPr>
          <p:spPr>
            <a:xfrm rot="0">
              <a:off x="0" y="-9525"/>
              <a:ext cx="20158662" cy="2037651"/>
            </a:xfrm>
            <a:prstGeom prst="rect">
              <a:avLst/>
            </a:prstGeom>
          </p:spPr>
          <p:txBody>
            <a:bodyPr anchor="t" rtlCol="false" tIns="0" lIns="0" bIns="0" rIns="0">
              <a:spAutoFit/>
            </a:bodyPr>
            <a:lstStyle/>
            <a:p>
              <a:pPr algn="ctr">
                <a:lnSpc>
                  <a:spcPts val="10010"/>
                </a:lnSpc>
              </a:pPr>
              <a:r>
                <a:rPr lang="en-US" sz="10010">
                  <a:solidFill>
                    <a:srgbClr val="0F2F76"/>
                  </a:solidFill>
                  <a:latin typeface="Avenir"/>
                  <a:ea typeface="Avenir"/>
                  <a:cs typeface="Avenir"/>
                  <a:sym typeface="Avenir"/>
                </a:rPr>
                <a:t>Introduction to </a:t>
              </a:r>
            </a:p>
          </p:txBody>
        </p:sp>
      </p:grpSp>
      <p:sp>
        <p:nvSpPr>
          <p:cNvPr name="Freeform 5" id="5"/>
          <p:cNvSpPr/>
          <p:nvPr/>
        </p:nvSpPr>
        <p:spPr>
          <a:xfrm flipH="false" flipV="false" rot="0">
            <a:off x="15218397" y="7698276"/>
            <a:ext cx="2741779" cy="2287112"/>
          </a:xfrm>
          <a:custGeom>
            <a:avLst/>
            <a:gdLst/>
            <a:ahLst/>
            <a:cxnLst/>
            <a:rect r="r" b="b" t="t" l="l"/>
            <a:pathLst>
              <a:path h="2287112" w="2741779">
                <a:moveTo>
                  <a:pt x="0" y="0"/>
                </a:moveTo>
                <a:lnTo>
                  <a:pt x="2741780" y="0"/>
                </a:lnTo>
                <a:lnTo>
                  <a:pt x="2741780" y="2287112"/>
                </a:lnTo>
                <a:lnTo>
                  <a:pt x="0" y="2287112"/>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5614497" y="2266950"/>
            <a:ext cx="7059005" cy="0"/>
          </a:xfrm>
          <a:prstGeom prst="line">
            <a:avLst/>
          </a:prstGeom>
          <a:ln cap="flat" w="38100">
            <a:solidFill>
              <a:srgbClr val="88A201"/>
            </a:solidFill>
            <a:prstDash val="solid"/>
            <a:headEnd type="none" len="sm" w="sm"/>
            <a:tailEnd type="none" len="sm" w="sm"/>
          </a:ln>
        </p:spPr>
      </p:sp>
      <p:sp>
        <p:nvSpPr>
          <p:cNvPr name="Freeform 3" id="3"/>
          <p:cNvSpPr/>
          <p:nvPr/>
        </p:nvSpPr>
        <p:spPr>
          <a:xfrm flipH="false" flipV="false" rot="0">
            <a:off x="9588224" y="3412953"/>
            <a:ext cx="8411908" cy="5593919"/>
          </a:xfrm>
          <a:custGeom>
            <a:avLst/>
            <a:gdLst/>
            <a:ahLst/>
            <a:cxnLst/>
            <a:rect r="r" b="b" t="t" l="l"/>
            <a:pathLst>
              <a:path h="5593919" w="8411908">
                <a:moveTo>
                  <a:pt x="0" y="0"/>
                </a:moveTo>
                <a:lnTo>
                  <a:pt x="8411909" y="0"/>
                </a:lnTo>
                <a:lnTo>
                  <a:pt x="8411909" y="5593919"/>
                </a:lnTo>
                <a:lnTo>
                  <a:pt x="0" y="5593919"/>
                </a:lnTo>
                <a:lnTo>
                  <a:pt x="0" y="0"/>
                </a:lnTo>
                <a:close/>
              </a:path>
            </a:pathLst>
          </a:custGeom>
          <a:blipFill>
            <a:blip r:embed="rId2"/>
            <a:stretch>
              <a:fillRect l="0" t="0" r="0" b="0"/>
            </a:stretch>
          </a:blipFill>
        </p:spPr>
      </p:sp>
      <p:sp>
        <p:nvSpPr>
          <p:cNvPr name="TextBox 4" id="4"/>
          <p:cNvSpPr txBox="true"/>
          <p:nvPr/>
        </p:nvSpPr>
        <p:spPr>
          <a:xfrm rot="0">
            <a:off x="3546216" y="866775"/>
            <a:ext cx="11195568" cy="1381125"/>
          </a:xfrm>
          <a:prstGeom prst="rect">
            <a:avLst/>
          </a:prstGeom>
        </p:spPr>
        <p:txBody>
          <a:bodyPr anchor="t" rtlCol="false" tIns="0" lIns="0" bIns="0" rIns="0">
            <a:spAutoFit/>
          </a:bodyPr>
          <a:lstStyle/>
          <a:p>
            <a:pPr algn="l" marL="0" indent="0" lvl="0">
              <a:lnSpc>
                <a:spcPts val="9600"/>
              </a:lnSpc>
              <a:spcBef>
                <a:spcPct val="0"/>
              </a:spcBef>
            </a:pPr>
            <a:r>
              <a:rPr lang="en-US" sz="8000" spc="-80">
                <a:solidFill>
                  <a:srgbClr val="428CE2"/>
                </a:solidFill>
                <a:latin typeface="Impact"/>
                <a:ea typeface="Impact"/>
                <a:cs typeface="Impact"/>
                <a:sym typeface="Impact"/>
              </a:rPr>
              <a:t>WHERE DO PLUMBERS WORK?</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TextBox 6" id="6"/>
          <p:cNvSpPr txBox="true"/>
          <p:nvPr/>
        </p:nvSpPr>
        <p:spPr>
          <a:xfrm rot="0">
            <a:off x="906235" y="2213809"/>
            <a:ext cx="7913685" cy="7268307"/>
          </a:xfrm>
          <a:prstGeom prst="rect">
            <a:avLst/>
          </a:prstGeom>
        </p:spPr>
        <p:txBody>
          <a:bodyPr anchor="t" rtlCol="false" tIns="0" lIns="0" bIns="0" rIns="0">
            <a:spAutoFit/>
          </a:bodyPr>
          <a:lstStyle/>
          <a:p>
            <a:pPr algn="l">
              <a:lnSpc>
                <a:spcPts val="4500"/>
              </a:lnSpc>
            </a:pPr>
            <a:r>
              <a:rPr lang="en-US" sz="3000">
                <a:solidFill>
                  <a:srgbClr val="0F2F76"/>
                </a:solidFill>
                <a:latin typeface="Avenir"/>
                <a:ea typeface="Avenir"/>
                <a:cs typeface="Avenir"/>
                <a:sym typeface="Avenir"/>
              </a:rPr>
              <a:t>I</a:t>
            </a:r>
            <a:r>
              <a:rPr lang="en-US" sz="3000" b="true">
                <a:solidFill>
                  <a:srgbClr val="0F2F76"/>
                </a:solidFill>
                <a:latin typeface="Avenir Bold"/>
                <a:ea typeface="Avenir Bold"/>
                <a:cs typeface="Avenir Bold"/>
                <a:sym typeface="Avenir Bold"/>
              </a:rPr>
              <a:t>ndoors: </a:t>
            </a:r>
          </a:p>
          <a:p>
            <a:pPr algn="l" marL="647700" indent="-323850" lvl="1">
              <a:lnSpc>
                <a:spcPts val="4500"/>
              </a:lnSpc>
              <a:buFont typeface="Arial"/>
              <a:buChar char="•"/>
            </a:pPr>
            <a:r>
              <a:rPr lang="en-US" sz="3000">
                <a:solidFill>
                  <a:srgbClr val="0F2F76"/>
                </a:solidFill>
                <a:latin typeface="Avenir"/>
                <a:ea typeface="Avenir"/>
                <a:cs typeface="Avenir"/>
                <a:sym typeface="Avenir"/>
              </a:rPr>
              <a:t>Installing and repairing fixtures</a:t>
            </a:r>
          </a:p>
          <a:p>
            <a:pPr algn="l" marL="647700" indent="-323850" lvl="1">
              <a:lnSpc>
                <a:spcPts val="4500"/>
              </a:lnSpc>
              <a:buFont typeface="Arial"/>
              <a:buChar char="•"/>
            </a:pPr>
            <a:r>
              <a:rPr lang="en-US" sz="3000">
                <a:solidFill>
                  <a:srgbClr val="0F2F76"/>
                </a:solidFill>
                <a:latin typeface="Avenir"/>
                <a:ea typeface="Avenir"/>
                <a:cs typeface="Avenir"/>
                <a:sym typeface="Avenir"/>
              </a:rPr>
              <a:t>Working basements, bathrooms, and kitchens</a:t>
            </a:r>
          </a:p>
          <a:p>
            <a:pPr algn="l" marL="647700" indent="-323850" lvl="1">
              <a:lnSpc>
                <a:spcPts val="4500"/>
              </a:lnSpc>
              <a:buFont typeface="Arial"/>
              <a:buChar char="•"/>
            </a:pPr>
            <a:r>
              <a:rPr lang="en-US" sz="3000">
                <a:solidFill>
                  <a:srgbClr val="0F2F76"/>
                </a:solidFill>
                <a:latin typeface="Avenir"/>
                <a:ea typeface="Avenir"/>
                <a:cs typeface="Avenir"/>
                <a:sym typeface="Avenir"/>
              </a:rPr>
              <a:t>Maintaining water heaters and sump pumps</a:t>
            </a:r>
          </a:p>
          <a:p>
            <a:pPr algn="l">
              <a:lnSpc>
                <a:spcPts val="4500"/>
              </a:lnSpc>
            </a:pPr>
          </a:p>
          <a:p>
            <a:pPr algn="l">
              <a:lnSpc>
                <a:spcPts val="4500"/>
              </a:lnSpc>
            </a:pPr>
            <a:r>
              <a:rPr lang="en-US" sz="3000" b="true">
                <a:solidFill>
                  <a:srgbClr val="0F2F76"/>
                </a:solidFill>
                <a:latin typeface="Avenir Bold"/>
                <a:ea typeface="Avenir Bold"/>
                <a:cs typeface="Avenir Bold"/>
                <a:sym typeface="Avenir Bold"/>
              </a:rPr>
              <a:t>Outdoors:</a:t>
            </a:r>
          </a:p>
          <a:p>
            <a:pPr algn="l" marL="647700" indent="-323850" lvl="1">
              <a:lnSpc>
                <a:spcPts val="4500"/>
              </a:lnSpc>
              <a:buFont typeface="Arial"/>
              <a:buChar char="•"/>
            </a:pPr>
            <a:r>
              <a:rPr lang="en-US" sz="3000">
                <a:solidFill>
                  <a:srgbClr val="0F2F76"/>
                </a:solidFill>
                <a:latin typeface="Avenir"/>
                <a:ea typeface="Avenir"/>
                <a:cs typeface="Avenir"/>
                <a:sym typeface="Avenir"/>
              </a:rPr>
              <a:t>Repairing sewer and water lines</a:t>
            </a:r>
          </a:p>
          <a:p>
            <a:pPr algn="l" marL="647700" indent="-323850" lvl="1">
              <a:lnSpc>
                <a:spcPts val="4500"/>
              </a:lnSpc>
              <a:buFont typeface="Arial"/>
              <a:buChar char="•"/>
            </a:pPr>
            <a:r>
              <a:rPr lang="en-US" sz="3000">
                <a:solidFill>
                  <a:srgbClr val="0F2F76"/>
                </a:solidFill>
                <a:latin typeface="Avenir"/>
                <a:ea typeface="Avenir"/>
                <a:cs typeface="Avenir"/>
                <a:sym typeface="Avenir"/>
              </a:rPr>
              <a:t>Installing irrigation systems</a:t>
            </a:r>
          </a:p>
          <a:p>
            <a:pPr algn="l" marL="647700" indent="-323850" lvl="1">
              <a:lnSpc>
                <a:spcPts val="4500"/>
              </a:lnSpc>
              <a:buFont typeface="Arial"/>
              <a:buChar char="•"/>
            </a:pPr>
            <a:r>
              <a:rPr lang="en-US" sz="3000">
                <a:solidFill>
                  <a:srgbClr val="0F2F76"/>
                </a:solidFill>
                <a:latin typeface="Avenir"/>
                <a:ea typeface="Avenir"/>
                <a:cs typeface="Avenir"/>
                <a:sym typeface="Avenir"/>
              </a:rPr>
              <a:t>Working on septic tanks or storm drains</a:t>
            </a:r>
          </a:p>
          <a:p>
            <a:pPr algn="l">
              <a:lnSpc>
                <a:spcPts val="3692"/>
              </a:lnSpc>
            </a:pPr>
          </a:p>
          <a:p>
            <a:pPr algn="l" marL="0" indent="0" lvl="0">
              <a:lnSpc>
                <a:spcPts val="3692"/>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599930"/>
            <a:ext cx="9681540" cy="7087140"/>
          </a:xfrm>
          <a:custGeom>
            <a:avLst/>
            <a:gdLst/>
            <a:ahLst/>
            <a:cxnLst/>
            <a:rect r="r" b="b" t="t" l="l"/>
            <a:pathLst>
              <a:path h="7087140" w="9681540">
                <a:moveTo>
                  <a:pt x="0" y="0"/>
                </a:moveTo>
                <a:lnTo>
                  <a:pt x="9681540" y="0"/>
                </a:lnTo>
                <a:lnTo>
                  <a:pt x="9681540" y="7087140"/>
                </a:lnTo>
                <a:lnTo>
                  <a:pt x="0" y="7087140"/>
                </a:lnTo>
                <a:lnTo>
                  <a:pt x="0" y="0"/>
                </a:lnTo>
                <a:close/>
              </a:path>
            </a:pathLst>
          </a:custGeom>
          <a:blipFill>
            <a:blip r:embed="rId2"/>
            <a:stretch>
              <a:fillRect l="0" t="0" r="0" b="0"/>
            </a:stretch>
          </a:blipFill>
        </p:spPr>
      </p:sp>
      <p:sp>
        <p:nvSpPr>
          <p:cNvPr name="TextBox 3" id="3"/>
          <p:cNvSpPr txBox="true"/>
          <p:nvPr/>
        </p:nvSpPr>
        <p:spPr>
          <a:xfrm rot="0">
            <a:off x="9514488" y="4095018"/>
            <a:ext cx="6955750" cy="4371534"/>
          </a:xfrm>
          <a:prstGeom prst="rect">
            <a:avLst/>
          </a:prstGeom>
        </p:spPr>
        <p:txBody>
          <a:bodyPr anchor="t" rtlCol="false" tIns="0" lIns="0" bIns="0" rIns="0">
            <a:spAutoFit/>
          </a:bodyPr>
          <a:lstStyle/>
          <a:p>
            <a:pPr algn="l" marL="704173" indent="-352086" lvl="1">
              <a:lnSpc>
                <a:spcPts val="4892"/>
              </a:lnSpc>
              <a:buFont typeface="Arial"/>
              <a:buChar char="•"/>
            </a:pPr>
            <a:r>
              <a:rPr lang="en-US" b="true" sz="3261">
                <a:solidFill>
                  <a:srgbClr val="0F2F76"/>
                </a:solidFill>
                <a:latin typeface="Avenir Bold"/>
                <a:ea typeface="Avenir Bold"/>
                <a:cs typeface="Avenir Bold"/>
                <a:sym typeface="Avenir Bold"/>
              </a:rPr>
              <a:t>Pay varies by location and by experience.</a:t>
            </a:r>
          </a:p>
          <a:p>
            <a:pPr algn="l">
              <a:lnSpc>
                <a:spcPts val="4892"/>
              </a:lnSpc>
            </a:pPr>
          </a:p>
          <a:p>
            <a:pPr algn="l" marL="704173" indent="-352086" lvl="1">
              <a:lnSpc>
                <a:spcPts val="4892"/>
              </a:lnSpc>
              <a:buFont typeface="Arial"/>
              <a:buChar char="•"/>
            </a:pPr>
            <a:r>
              <a:rPr lang="en-US" sz="3261">
                <a:solidFill>
                  <a:srgbClr val="0F2F76"/>
                </a:solidFill>
                <a:latin typeface="Avenir"/>
                <a:ea typeface="Avenir"/>
                <a:cs typeface="Avenir"/>
                <a:sym typeface="Avenir"/>
              </a:rPr>
              <a:t>Starting out you can earn on average between $20 to $31 per hour. (U.S. Bureau of Labor Statistics, 2024)</a:t>
            </a:r>
          </a:p>
        </p:txBody>
      </p:sp>
      <p:sp>
        <p:nvSpPr>
          <p:cNvPr name="TextBox 4" id="4"/>
          <p:cNvSpPr txBox="true"/>
          <p:nvPr/>
        </p:nvSpPr>
        <p:spPr>
          <a:xfrm rot="0">
            <a:off x="10226318" y="1621313"/>
            <a:ext cx="5532090" cy="1619250"/>
          </a:xfrm>
          <a:prstGeom prst="rect">
            <a:avLst/>
          </a:prstGeom>
        </p:spPr>
        <p:txBody>
          <a:bodyPr anchor="t" rtlCol="false" tIns="0" lIns="0" bIns="0" rIns="0">
            <a:spAutoFit/>
          </a:bodyPr>
          <a:lstStyle/>
          <a:p>
            <a:pPr algn="ctr" marL="0" indent="0" lvl="0">
              <a:lnSpc>
                <a:spcPts val="11399"/>
              </a:lnSpc>
              <a:spcBef>
                <a:spcPct val="0"/>
              </a:spcBef>
            </a:pPr>
            <a:r>
              <a:rPr lang="en-US" sz="9499" spc="-94">
                <a:solidFill>
                  <a:srgbClr val="428CE2"/>
                </a:solidFill>
                <a:latin typeface="Impact"/>
                <a:ea typeface="Impact"/>
                <a:cs typeface="Impact"/>
                <a:sym typeface="Impact"/>
              </a:rPr>
              <a:t>PAY</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6" id="6"/>
          <p:cNvSpPr/>
          <p:nvPr/>
        </p:nvSpPr>
        <p:spPr>
          <a:xfrm>
            <a:off x="9514488" y="3748753"/>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548959" y="1353753"/>
            <a:ext cx="10575151" cy="7904547"/>
            <a:chOff x="0" y="0"/>
            <a:chExt cx="14100201" cy="10539395"/>
          </a:xfrm>
        </p:grpSpPr>
        <p:sp>
          <p:nvSpPr>
            <p:cNvPr name="TextBox 3" id="3"/>
            <p:cNvSpPr txBox="true"/>
            <p:nvPr/>
          </p:nvSpPr>
          <p:spPr>
            <a:xfrm rot="0">
              <a:off x="0" y="2693971"/>
              <a:ext cx="14100201" cy="7845425"/>
            </a:xfrm>
            <a:prstGeom prst="rect">
              <a:avLst/>
            </a:prstGeom>
          </p:spPr>
          <p:txBody>
            <a:bodyPr anchor="t" rtlCol="false" tIns="0" lIns="0" bIns="0" rIns="0">
              <a:spAutoFit/>
            </a:bodyPr>
            <a:lstStyle/>
            <a:p>
              <a:pPr algn="l">
                <a:lnSpc>
                  <a:spcPts val="4200"/>
                </a:lnSpc>
              </a:pPr>
              <a:r>
                <a:rPr lang="en-US" sz="3000">
                  <a:solidFill>
                    <a:srgbClr val="0F2F76"/>
                  </a:solidFill>
                  <a:latin typeface="Avenir"/>
                  <a:ea typeface="Avenir"/>
                  <a:cs typeface="Avenir"/>
                  <a:sym typeface="Avenir"/>
                </a:rPr>
                <a:t>Did you know that electrical systems, HVAC/R, and plumbing often work together?</a:t>
              </a:r>
            </a:p>
            <a:p>
              <a:pPr algn="l">
                <a:lnSpc>
                  <a:spcPts val="4200"/>
                </a:lnSpc>
              </a:pPr>
            </a:p>
            <a:p>
              <a:pPr algn="l">
                <a:lnSpc>
                  <a:spcPts val="4200"/>
                </a:lnSpc>
              </a:pPr>
              <a:r>
                <a:rPr lang="en-US" sz="3000">
                  <a:solidFill>
                    <a:srgbClr val="0F2F76"/>
                  </a:solidFill>
                  <a:latin typeface="Avenir"/>
                  <a:ea typeface="Avenir"/>
                  <a:cs typeface="Avenir"/>
                  <a:sym typeface="Avenir"/>
                </a:rPr>
                <a:t>HVAC/R units need electricity to run fans and compressors, and plumbing systems sometimes use electric pumps for water flow. Understanding how these systems connects makes plumbers valuable on construction and maintenance teams.</a:t>
              </a:r>
            </a:p>
            <a:p>
              <a:pPr algn="l">
                <a:lnSpc>
                  <a:spcPts val="4200"/>
                </a:lnSpc>
              </a:pPr>
            </a:p>
            <a:p>
              <a:pPr algn="l" marL="0" indent="0" lvl="0">
                <a:lnSpc>
                  <a:spcPts val="4200"/>
                </a:lnSpc>
                <a:spcBef>
                  <a:spcPct val="0"/>
                </a:spcBef>
              </a:pPr>
              <a:r>
                <a:rPr lang="en-US" b="true" sz="3000">
                  <a:solidFill>
                    <a:srgbClr val="0F2F76"/>
                  </a:solidFill>
                  <a:latin typeface="Avenir Bold"/>
                  <a:ea typeface="Avenir Bold"/>
                  <a:cs typeface="Avenir Bold"/>
                  <a:sym typeface="Avenir Bold"/>
                </a:rPr>
                <a:t>There are so many exciting options waiting for you in the trades!</a:t>
              </a:r>
            </a:p>
          </p:txBody>
        </p:sp>
        <p:sp>
          <p:nvSpPr>
            <p:cNvPr name="TextBox 4" id="4"/>
            <p:cNvSpPr txBox="true"/>
            <p:nvPr/>
          </p:nvSpPr>
          <p:spPr>
            <a:xfrm rot="0">
              <a:off x="0" y="0"/>
              <a:ext cx="14100201" cy="1921932"/>
            </a:xfrm>
            <a:prstGeom prst="rect">
              <a:avLst/>
            </a:prstGeom>
          </p:spPr>
          <p:txBody>
            <a:bodyPr anchor="t" rtlCol="false" tIns="0" lIns="0" bIns="0" rIns="0">
              <a:spAutoFit/>
            </a:bodyPr>
            <a:lstStyle/>
            <a:p>
              <a:pPr algn="l" marL="0" indent="0" lvl="0">
                <a:lnSpc>
                  <a:spcPts val="9499"/>
                </a:lnSpc>
              </a:pPr>
              <a:r>
                <a:rPr lang="en-US" sz="9499" spc="-94">
                  <a:solidFill>
                    <a:srgbClr val="428CE2"/>
                  </a:solidFill>
                  <a:latin typeface="Impact"/>
                  <a:ea typeface="Impact"/>
                  <a:cs typeface="Impact"/>
                  <a:sym typeface="Impact"/>
                </a:rPr>
                <a:t>DID YOU KNOW?</a:t>
              </a:r>
            </a:p>
          </p:txBody>
        </p:sp>
      </p:grpSp>
      <p:sp>
        <p:nvSpPr>
          <p:cNvPr name="Freeform 5" id="5"/>
          <p:cNvSpPr/>
          <p:nvPr/>
        </p:nvSpPr>
        <p:spPr>
          <a:xfrm flipH="false" flipV="false" rot="0">
            <a:off x="572326" y="3378666"/>
            <a:ext cx="1767082" cy="3529668"/>
          </a:xfrm>
          <a:custGeom>
            <a:avLst/>
            <a:gdLst/>
            <a:ahLst/>
            <a:cxnLst/>
            <a:rect r="r" b="b" t="t" l="l"/>
            <a:pathLst>
              <a:path h="3529668" w="1767082">
                <a:moveTo>
                  <a:pt x="0" y="0"/>
                </a:moveTo>
                <a:lnTo>
                  <a:pt x="1767083" y="0"/>
                </a:lnTo>
                <a:lnTo>
                  <a:pt x="1767083" y="3529668"/>
                </a:lnTo>
                <a:lnTo>
                  <a:pt x="0" y="35296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6" id="6"/>
          <p:cNvSpPr/>
          <p:nvPr/>
        </p:nvSpPr>
        <p:spPr>
          <a:xfrm>
            <a:off x="2548959" y="2850061"/>
            <a:ext cx="7059005" cy="0"/>
          </a:xfrm>
          <a:prstGeom prst="line">
            <a:avLst/>
          </a:prstGeom>
          <a:ln cap="flat" w="38100">
            <a:solidFill>
              <a:srgbClr val="88A201"/>
            </a:solidFill>
            <a:prstDash val="solid"/>
            <a:headEnd type="none" len="sm" w="sm"/>
            <a:tailEnd type="none" len="sm" w="sm"/>
          </a:ln>
        </p:spPr>
      </p:sp>
      <p:sp>
        <p:nvSpPr>
          <p:cNvPr name="Freeform 7" id="7"/>
          <p:cNvSpPr/>
          <p:nvPr/>
        </p:nvSpPr>
        <p:spPr>
          <a:xfrm flipH="false" flipV="false" rot="0">
            <a:off x="13333659" y="3954827"/>
            <a:ext cx="4433032" cy="2953508"/>
          </a:xfrm>
          <a:custGeom>
            <a:avLst/>
            <a:gdLst/>
            <a:ahLst/>
            <a:cxnLst/>
            <a:rect r="r" b="b" t="t" l="l"/>
            <a:pathLst>
              <a:path h="2953508" w="4433032">
                <a:moveTo>
                  <a:pt x="0" y="0"/>
                </a:moveTo>
                <a:lnTo>
                  <a:pt x="4433032" y="0"/>
                </a:lnTo>
                <a:lnTo>
                  <a:pt x="4433032" y="2953507"/>
                </a:lnTo>
                <a:lnTo>
                  <a:pt x="0" y="2953507"/>
                </a:lnTo>
                <a:lnTo>
                  <a:pt x="0" y="0"/>
                </a:lnTo>
                <a:close/>
              </a:path>
            </a:pathLst>
          </a:custGeom>
          <a:blipFill>
            <a:blip r:embed="rId4"/>
            <a:stretch>
              <a:fillRect l="0" t="0" r="0" b="0"/>
            </a:stretch>
          </a:blipFill>
        </p:spPr>
      </p:sp>
      <p:sp>
        <p:nvSpPr>
          <p:cNvPr name="TextBox 8" id="8"/>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218397" y="7698276"/>
            <a:ext cx="2741779" cy="2287112"/>
          </a:xfrm>
          <a:custGeom>
            <a:avLst/>
            <a:gdLst/>
            <a:ahLst/>
            <a:cxnLst/>
            <a:rect r="r" b="b" t="t" l="l"/>
            <a:pathLst>
              <a:path h="2287112" w="2741779">
                <a:moveTo>
                  <a:pt x="0" y="0"/>
                </a:moveTo>
                <a:lnTo>
                  <a:pt x="2741780" y="0"/>
                </a:lnTo>
                <a:lnTo>
                  <a:pt x="2741780" y="2287112"/>
                </a:lnTo>
                <a:lnTo>
                  <a:pt x="0" y="2287112"/>
                </a:lnTo>
                <a:lnTo>
                  <a:pt x="0" y="0"/>
                </a:lnTo>
                <a:close/>
              </a:path>
            </a:pathLst>
          </a:custGeom>
          <a:blipFill>
            <a:blip r:embed="rId2"/>
            <a:stretch>
              <a:fillRect l="0" t="0" r="0" b="0"/>
            </a:stretch>
          </a:blipFill>
        </p:spPr>
      </p:sp>
      <p:sp>
        <p:nvSpPr>
          <p:cNvPr name="TextBox 3" id="3"/>
          <p:cNvSpPr txBox="true"/>
          <p:nvPr/>
        </p:nvSpPr>
        <p:spPr>
          <a:xfrm rot="0">
            <a:off x="2359154" y="1796792"/>
            <a:ext cx="13596194" cy="6745605"/>
          </a:xfrm>
          <a:prstGeom prst="rect">
            <a:avLst/>
          </a:prstGeom>
        </p:spPr>
        <p:txBody>
          <a:bodyPr anchor="t" rtlCol="false" tIns="0" lIns="0" bIns="0" rIns="0">
            <a:spAutoFit/>
          </a:bodyPr>
          <a:lstStyle/>
          <a:p>
            <a:pPr algn="ctr">
              <a:lnSpc>
                <a:spcPts val="4800"/>
              </a:lnSpc>
            </a:pPr>
            <a:r>
              <a:rPr lang="en-US" sz="3200">
                <a:solidFill>
                  <a:srgbClr val="0F2F76"/>
                </a:solidFill>
                <a:latin typeface="Avenir"/>
                <a:ea typeface="Avenir"/>
                <a:cs typeface="Avenir"/>
                <a:sym typeface="Avenir"/>
              </a:rPr>
              <a:t>Check out our website, follow us on social media, or take our quiz today to see which trade fits you best</a:t>
            </a: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p>
          <a:p>
            <a:pPr algn="ctr">
              <a:lnSpc>
                <a:spcPts val="4800"/>
              </a:lnSpc>
            </a:pPr>
            <a:r>
              <a:rPr lang="en-US" sz="3200" u="sng">
                <a:solidFill>
                  <a:srgbClr val="0F2F76"/>
                </a:solidFill>
                <a:latin typeface="Avenir"/>
                <a:ea typeface="Avenir"/>
                <a:cs typeface="Avenir"/>
                <a:sym typeface="Avenir"/>
                <a:hlinkClick r:id="rId3" tooltip="https://explorethetrades.org"/>
              </a:rPr>
              <a:t>www.explorethetrades.org</a:t>
            </a:r>
          </a:p>
          <a:p>
            <a:pPr algn="ctr" marL="0" indent="0" lvl="0">
              <a:lnSpc>
                <a:spcPts val="4800"/>
              </a:lnSpc>
              <a:spcBef>
                <a:spcPct val="0"/>
              </a:spcBef>
            </a:pPr>
            <a:r>
              <a:rPr lang="en-US" sz="3200">
                <a:solidFill>
                  <a:srgbClr val="0F2F76"/>
                </a:solidFill>
                <a:latin typeface="Avenir"/>
                <a:ea typeface="Avenir"/>
                <a:cs typeface="Avenir"/>
                <a:sym typeface="Avenir"/>
              </a:rPr>
              <a:t>Follow us on social media @explorethetrades</a:t>
            </a:r>
          </a:p>
        </p:txBody>
      </p:sp>
      <p:sp>
        <p:nvSpPr>
          <p:cNvPr name="Freeform 4" id="4"/>
          <p:cNvSpPr/>
          <p:nvPr/>
        </p:nvSpPr>
        <p:spPr>
          <a:xfrm flipH="false" flipV="false" rot="0">
            <a:off x="7043801" y="3316585"/>
            <a:ext cx="3867944" cy="3867944"/>
          </a:xfrm>
          <a:custGeom>
            <a:avLst/>
            <a:gdLst/>
            <a:ahLst/>
            <a:cxnLst/>
            <a:rect r="r" b="b" t="t" l="l"/>
            <a:pathLst>
              <a:path h="3867944" w="3867944">
                <a:moveTo>
                  <a:pt x="0" y="0"/>
                </a:moveTo>
                <a:lnTo>
                  <a:pt x="3867944" y="0"/>
                </a:lnTo>
                <a:lnTo>
                  <a:pt x="3867944" y="3867944"/>
                </a:lnTo>
                <a:lnTo>
                  <a:pt x="0" y="3867944"/>
                </a:lnTo>
                <a:lnTo>
                  <a:pt x="0" y="0"/>
                </a:lnTo>
                <a:close/>
              </a:path>
            </a:pathLst>
          </a:custGeom>
          <a:blipFill>
            <a:blip r:embed="rId4"/>
            <a:stretch>
              <a:fillRect l="0" t="0" r="0" b="0"/>
            </a:stretch>
          </a:blipFill>
        </p:spPr>
      </p:sp>
      <p:sp>
        <p:nvSpPr>
          <p:cNvPr name="TextBox 5" id="5"/>
          <p:cNvSpPr txBox="true"/>
          <p:nvPr/>
        </p:nvSpPr>
        <p:spPr>
          <a:xfrm rot="0">
            <a:off x="1938990" y="615692"/>
            <a:ext cx="14077566" cy="1123950"/>
          </a:xfrm>
          <a:prstGeom prst="rect">
            <a:avLst/>
          </a:prstGeom>
        </p:spPr>
        <p:txBody>
          <a:bodyPr anchor="t" rtlCol="false" tIns="0" lIns="0" bIns="0" rIns="0">
            <a:spAutoFit/>
          </a:bodyPr>
          <a:lstStyle/>
          <a:p>
            <a:pPr algn="ctr" marL="0" indent="0" lvl="0">
              <a:lnSpc>
                <a:spcPts val="7800"/>
              </a:lnSpc>
              <a:spcBef>
                <a:spcPct val="0"/>
              </a:spcBef>
            </a:pPr>
            <a:r>
              <a:rPr lang="en-US" sz="6500" spc="-65">
                <a:solidFill>
                  <a:srgbClr val="428CE2"/>
                </a:solidFill>
                <a:latin typeface="Impact"/>
                <a:ea typeface="Impact"/>
                <a:cs typeface="Impact"/>
                <a:sym typeface="Impact"/>
              </a:rPr>
              <a:t>WANT TO LEARN MORE?</a:t>
            </a:r>
          </a:p>
        </p:txBody>
      </p:sp>
      <p:sp>
        <p:nvSpPr>
          <p:cNvPr name="AutoShape 6" id="6"/>
          <p:cNvSpPr/>
          <p:nvPr/>
        </p:nvSpPr>
        <p:spPr>
          <a:xfrm>
            <a:off x="5387063" y="1748647"/>
            <a:ext cx="7059005" cy="0"/>
          </a:xfrm>
          <a:prstGeom prst="line">
            <a:avLst/>
          </a:prstGeom>
          <a:ln cap="flat" w="38100">
            <a:solidFill>
              <a:srgbClr val="88A201"/>
            </a:solidFill>
            <a:prstDash val="solid"/>
            <a:headEnd type="none" len="sm" w="sm"/>
            <a:tailEnd type="none" len="sm" w="sm"/>
          </a:ln>
        </p:spPr>
      </p:sp>
      <p:sp>
        <p:nvSpPr>
          <p:cNvPr name="Freeform 7" id="7">
            <a:hlinkClick r:id="rId6" tooltip="https://www.facebook.com/explorethetrades"/>
          </p:cNvPr>
          <p:cNvSpPr/>
          <p:nvPr/>
        </p:nvSpPr>
        <p:spPr>
          <a:xfrm flipH="false" flipV="false" rot="0">
            <a:off x="5387063" y="8841832"/>
            <a:ext cx="1171913" cy="875025"/>
          </a:xfrm>
          <a:custGeom>
            <a:avLst/>
            <a:gdLst/>
            <a:ahLst/>
            <a:cxnLst/>
            <a:rect r="r" b="b" t="t" l="l"/>
            <a:pathLst>
              <a:path h="875025" w="1171913">
                <a:moveTo>
                  <a:pt x="0" y="0"/>
                </a:moveTo>
                <a:lnTo>
                  <a:pt x="1171913" y="0"/>
                </a:lnTo>
                <a:lnTo>
                  <a:pt x="1171913" y="875025"/>
                </a:lnTo>
                <a:lnTo>
                  <a:pt x="0" y="875025"/>
                </a:lnTo>
                <a:lnTo>
                  <a:pt x="0" y="0"/>
                </a:lnTo>
                <a:close/>
              </a:path>
            </a:pathLst>
          </a:custGeom>
          <a:blipFill>
            <a:blip r:embed="rId5"/>
            <a:stretch>
              <a:fillRect l="-16356" t="0" r="-16383" b="0"/>
            </a:stretch>
          </a:blipFill>
        </p:spPr>
      </p:sp>
      <p:sp>
        <p:nvSpPr>
          <p:cNvPr name="Freeform 8" id="8">
            <a:hlinkClick r:id="rId8" tooltip="https://www.instagram.com/explorethetrades/"/>
          </p:cNvPr>
          <p:cNvSpPr/>
          <p:nvPr/>
        </p:nvSpPr>
        <p:spPr>
          <a:xfrm flipH="false" flipV="false" rot="0">
            <a:off x="6738831" y="8873167"/>
            <a:ext cx="812356" cy="812356"/>
          </a:xfrm>
          <a:custGeom>
            <a:avLst/>
            <a:gdLst/>
            <a:ahLst/>
            <a:cxnLst/>
            <a:rect r="r" b="b" t="t" l="l"/>
            <a:pathLst>
              <a:path h="812356" w="812356">
                <a:moveTo>
                  <a:pt x="0" y="0"/>
                </a:moveTo>
                <a:lnTo>
                  <a:pt x="812356" y="0"/>
                </a:lnTo>
                <a:lnTo>
                  <a:pt x="812356" y="812356"/>
                </a:lnTo>
                <a:lnTo>
                  <a:pt x="0" y="812356"/>
                </a:lnTo>
                <a:lnTo>
                  <a:pt x="0" y="0"/>
                </a:lnTo>
                <a:close/>
              </a:path>
            </a:pathLst>
          </a:custGeom>
          <a:blipFill>
            <a:blip r:embed="rId7"/>
            <a:stretch>
              <a:fillRect l="0" t="0" r="0" b="0"/>
            </a:stretch>
          </a:blipFill>
        </p:spPr>
      </p:sp>
      <p:sp>
        <p:nvSpPr>
          <p:cNvPr name="Freeform 9" id="9">
            <a:hlinkClick r:id="rId10" tooltip="https://www.youtube.com/@explorethetrades"/>
          </p:cNvPr>
          <p:cNvSpPr/>
          <p:nvPr/>
        </p:nvSpPr>
        <p:spPr>
          <a:xfrm flipH="false" flipV="false" rot="0">
            <a:off x="7891664" y="8764061"/>
            <a:ext cx="1086109" cy="1086109"/>
          </a:xfrm>
          <a:custGeom>
            <a:avLst/>
            <a:gdLst/>
            <a:ahLst/>
            <a:cxnLst/>
            <a:rect r="r" b="b" t="t" l="l"/>
            <a:pathLst>
              <a:path h="1086109" w="1086109">
                <a:moveTo>
                  <a:pt x="0" y="0"/>
                </a:moveTo>
                <a:lnTo>
                  <a:pt x="1086109" y="0"/>
                </a:lnTo>
                <a:lnTo>
                  <a:pt x="1086109" y="1086108"/>
                </a:lnTo>
                <a:lnTo>
                  <a:pt x="0" y="1086108"/>
                </a:lnTo>
                <a:lnTo>
                  <a:pt x="0" y="0"/>
                </a:lnTo>
                <a:close/>
              </a:path>
            </a:pathLst>
          </a:custGeom>
          <a:blipFill>
            <a:blip r:embed="rId9"/>
            <a:stretch>
              <a:fillRect l="0" t="0" r="0" b="0"/>
            </a:stretch>
          </a:blipFill>
        </p:spPr>
      </p:sp>
      <p:sp>
        <p:nvSpPr>
          <p:cNvPr name="Freeform 10" id="10">
            <a:hlinkClick r:id="rId12" tooltip="https://www.linkedin.com/company/explorethetrades/"/>
          </p:cNvPr>
          <p:cNvSpPr/>
          <p:nvPr/>
        </p:nvSpPr>
        <p:spPr>
          <a:xfrm flipH="false" flipV="false" rot="0">
            <a:off x="8896350" y="8542397"/>
            <a:ext cx="1515464" cy="1515464"/>
          </a:xfrm>
          <a:custGeom>
            <a:avLst/>
            <a:gdLst/>
            <a:ahLst/>
            <a:cxnLst/>
            <a:rect r="r" b="b" t="t" l="l"/>
            <a:pathLst>
              <a:path h="1515464" w="1515464">
                <a:moveTo>
                  <a:pt x="0" y="0"/>
                </a:moveTo>
                <a:lnTo>
                  <a:pt x="1515464" y="0"/>
                </a:lnTo>
                <a:lnTo>
                  <a:pt x="1515464" y="1515464"/>
                </a:lnTo>
                <a:lnTo>
                  <a:pt x="0" y="1515464"/>
                </a:lnTo>
                <a:lnTo>
                  <a:pt x="0" y="0"/>
                </a:lnTo>
                <a:close/>
              </a:path>
            </a:pathLst>
          </a:custGeom>
          <a:blipFill>
            <a:blip r:embed="rId11"/>
            <a:stretch>
              <a:fillRect l="0" t="0" r="0" b="0"/>
            </a:stretch>
          </a:blipFill>
        </p:spPr>
      </p:sp>
      <p:sp>
        <p:nvSpPr>
          <p:cNvPr name="Freeform 11" id="11">
            <a:hlinkClick r:id="rId14" tooltip="https://www.pinterest.com/explorethetrades/"/>
          </p:cNvPr>
          <p:cNvSpPr/>
          <p:nvPr/>
        </p:nvSpPr>
        <p:spPr>
          <a:xfrm flipH="false" flipV="false" rot="0">
            <a:off x="10417505" y="8789563"/>
            <a:ext cx="988479" cy="988479"/>
          </a:xfrm>
          <a:custGeom>
            <a:avLst/>
            <a:gdLst/>
            <a:ahLst/>
            <a:cxnLst/>
            <a:rect r="r" b="b" t="t" l="l"/>
            <a:pathLst>
              <a:path h="988479" w="988479">
                <a:moveTo>
                  <a:pt x="0" y="0"/>
                </a:moveTo>
                <a:lnTo>
                  <a:pt x="988479" y="0"/>
                </a:lnTo>
                <a:lnTo>
                  <a:pt x="988479" y="988479"/>
                </a:lnTo>
                <a:lnTo>
                  <a:pt x="0" y="988479"/>
                </a:lnTo>
                <a:lnTo>
                  <a:pt x="0" y="0"/>
                </a:lnTo>
                <a:close/>
              </a:path>
            </a:pathLst>
          </a:custGeom>
          <a:blipFill>
            <a:blip r:embed="rId13"/>
            <a:stretch>
              <a:fillRect l="0" t="0" r="0" b="0"/>
            </a:stretch>
          </a:blipFill>
        </p:spPr>
      </p:sp>
      <p:sp>
        <p:nvSpPr>
          <p:cNvPr name="Freeform 12" id="12"/>
          <p:cNvSpPr/>
          <p:nvPr/>
        </p:nvSpPr>
        <p:spPr>
          <a:xfrm flipH="false" flipV="false" rot="0">
            <a:off x="11616597" y="8818641"/>
            <a:ext cx="962976" cy="962976"/>
          </a:xfrm>
          <a:custGeom>
            <a:avLst/>
            <a:gdLst/>
            <a:ahLst/>
            <a:cxnLst/>
            <a:rect r="r" b="b" t="t" l="l"/>
            <a:pathLst>
              <a:path h="962976" w="962976">
                <a:moveTo>
                  <a:pt x="0" y="0"/>
                </a:moveTo>
                <a:lnTo>
                  <a:pt x="962976" y="0"/>
                </a:lnTo>
                <a:lnTo>
                  <a:pt x="962976" y="962976"/>
                </a:lnTo>
                <a:lnTo>
                  <a:pt x="0" y="962976"/>
                </a:lnTo>
                <a:lnTo>
                  <a:pt x="0" y="0"/>
                </a:lnTo>
                <a:close/>
              </a:path>
            </a:pathLst>
          </a:custGeom>
          <a:blipFill>
            <a:blip r:embed="rId15"/>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14161" y="1704850"/>
            <a:ext cx="8067388" cy="6712067"/>
          </a:xfrm>
          <a:custGeom>
            <a:avLst/>
            <a:gdLst/>
            <a:ahLst/>
            <a:cxnLst/>
            <a:rect r="r" b="b" t="t" l="l"/>
            <a:pathLst>
              <a:path h="6712067" w="8067388">
                <a:moveTo>
                  <a:pt x="0" y="0"/>
                </a:moveTo>
                <a:lnTo>
                  <a:pt x="8067388" y="0"/>
                </a:lnTo>
                <a:lnTo>
                  <a:pt x="8067388" y="6712067"/>
                </a:lnTo>
                <a:lnTo>
                  <a:pt x="0" y="67120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9144000" y="4273115"/>
            <a:ext cx="8382895" cy="2894073"/>
          </a:xfrm>
          <a:prstGeom prst="rect">
            <a:avLst/>
          </a:prstGeom>
        </p:spPr>
        <p:txBody>
          <a:bodyPr anchor="t" rtlCol="false" tIns="0" lIns="0" bIns="0" rIns="0">
            <a:spAutoFit/>
          </a:bodyPr>
          <a:lstStyle/>
          <a:p>
            <a:pPr algn="l">
              <a:lnSpc>
                <a:spcPts val="4560"/>
              </a:lnSpc>
            </a:pPr>
            <a:r>
              <a:rPr lang="en-US" sz="3040">
                <a:solidFill>
                  <a:srgbClr val="0F2F76"/>
                </a:solidFill>
                <a:latin typeface="Avenir"/>
                <a:ea typeface="Avenir"/>
                <a:cs typeface="Avenir"/>
                <a:sym typeface="Avenir"/>
              </a:rPr>
              <a:t>Plumbing works to bring clean water in and push dirty water out of a building.</a:t>
            </a:r>
          </a:p>
          <a:p>
            <a:pPr algn="l">
              <a:lnSpc>
                <a:spcPts val="4560"/>
              </a:lnSpc>
            </a:pPr>
          </a:p>
          <a:p>
            <a:pPr algn="l" marL="0" indent="0" lvl="0">
              <a:lnSpc>
                <a:spcPts val="4560"/>
              </a:lnSpc>
              <a:spcBef>
                <a:spcPct val="0"/>
              </a:spcBef>
            </a:pPr>
            <a:r>
              <a:rPr lang="en-US" sz="3040">
                <a:solidFill>
                  <a:srgbClr val="0F2F76"/>
                </a:solidFill>
                <a:latin typeface="Avenir"/>
                <a:ea typeface="Avenir"/>
                <a:cs typeface="Avenir"/>
                <a:sym typeface="Avenir"/>
              </a:rPr>
              <a:t>Plumbers fix and install plumbing systems in homes, schools, and businesses. </a:t>
            </a:r>
          </a:p>
        </p:txBody>
      </p:sp>
      <p:sp>
        <p:nvSpPr>
          <p:cNvPr name="TextBox 4" id="4"/>
          <p:cNvSpPr txBox="true"/>
          <p:nvPr/>
        </p:nvSpPr>
        <p:spPr>
          <a:xfrm rot="0">
            <a:off x="9144000" y="2085960"/>
            <a:ext cx="9499430" cy="1619250"/>
          </a:xfrm>
          <a:prstGeom prst="rect">
            <a:avLst/>
          </a:prstGeom>
        </p:spPr>
        <p:txBody>
          <a:bodyPr anchor="t" rtlCol="false" tIns="0" lIns="0" bIns="0" rIns="0">
            <a:spAutoFit/>
          </a:bodyPr>
          <a:lstStyle/>
          <a:p>
            <a:pPr algn="l" marL="0" indent="0" lvl="0">
              <a:lnSpc>
                <a:spcPts val="11399"/>
              </a:lnSpc>
              <a:spcBef>
                <a:spcPct val="0"/>
              </a:spcBef>
            </a:pPr>
            <a:r>
              <a:rPr lang="en-US" sz="9499" spc="-94">
                <a:solidFill>
                  <a:srgbClr val="428CE2"/>
                </a:solidFill>
                <a:latin typeface="Impact"/>
                <a:ea typeface="Impact"/>
                <a:cs typeface="Impact"/>
                <a:sym typeface="Impact"/>
              </a:rPr>
              <a:t>WHAT IS PLUMBING?</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6" id="6"/>
          <p:cNvSpPr/>
          <p:nvPr/>
        </p:nvSpPr>
        <p:spPr>
          <a:xfrm>
            <a:off x="9805945" y="3686160"/>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327835" y="3664714"/>
            <a:ext cx="7000610" cy="1345357"/>
            <a:chOff x="0" y="0"/>
            <a:chExt cx="5420212" cy="1041641"/>
          </a:xfrm>
        </p:grpSpPr>
        <p:sp>
          <p:nvSpPr>
            <p:cNvPr name="Freeform 3" id="3"/>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grpSp>
        <p:nvGrpSpPr>
          <p:cNvPr name="Group 4" id="4"/>
          <p:cNvGrpSpPr/>
          <p:nvPr/>
        </p:nvGrpSpPr>
        <p:grpSpPr>
          <a:xfrm rot="0">
            <a:off x="9327835" y="5410483"/>
            <a:ext cx="7000610" cy="1345357"/>
            <a:chOff x="0" y="0"/>
            <a:chExt cx="5420212" cy="1041641"/>
          </a:xfrm>
        </p:grpSpPr>
        <p:sp>
          <p:nvSpPr>
            <p:cNvPr name="Freeform 5" id="5"/>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grpSp>
        <p:nvGrpSpPr>
          <p:cNvPr name="Group 6" id="6"/>
          <p:cNvGrpSpPr/>
          <p:nvPr/>
        </p:nvGrpSpPr>
        <p:grpSpPr>
          <a:xfrm rot="0">
            <a:off x="9327835" y="7156252"/>
            <a:ext cx="7000610" cy="1345357"/>
            <a:chOff x="0" y="0"/>
            <a:chExt cx="5420212" cy="1041641"/>
          </a:xfrm>
        </p:grpSpPr>
        <p:sp>
          <p:nvSpPr>
            <p:cNvPr name="Freeform 7" id="7"/>
            <p:cNvSpPr/>
            <p:nvPr/>
          </p:nvSpPr>
          <p:spPr>
            <a:xfrm flipH="false" flipV="false" rot="0">
              <a:off x="0" y="0"/>
              <a:ext cx="5420212" cy="1041641"/>
            </a:xfrm>
            <a:custGeom>
              <a:avLst/>
              <a:gdLst/>
              <a:ahLst/>
              <a:cxnLst/>
              <a:rect r="r" b="b" t="t" l="l"/>
              <a:pathLst>
                <a:path h="1041641" w="5420212">
                  <a:moveTo>
                    <a:pt x="5295752" y="1041640"/>
                  </a:moveTo>
                  <a:lnTo>
                    <a:pt x="124460" y="1041640"/>
                  </a:lnTo>
                  <a:cubicBezTo>
                    <a:pt x="55880" y="1041640"/>
                    <a:pt x="0" y="985761"/>
                    <a:pt x="0" y="917180"/>
                  </a:cubicBezTo>
                  <a:lnTo>
                    <a:pt x="0" y="124460"/>
                  </a:lnTo>
                  <a:cubicBezTo>
                    <a:pt x="0" y="55880"/>
                    <a:pt x="55880" y="0"/>
                    <a:pt x="124460" y="0"/>
                  </a:cubicBezTo>
                  <a:lnTo>
                    <a:pt x="5295752" y="0"/>
                  </a:lnTo>
                  <a:cubicBezTo>
                    <a:pt x="5364332" y="0"/>
                    <a:pt x="5420212" y="55880"/>
                    <a:pt x="5420212" y="124460"/>
                  </a:cubicBezTo>
                  <a:lnTo>
                    <a:pt x="5420212" y="917181"/>
                  </a:lnTo>
                  <a:cubicBezTo>
                    <a:pt x="5420212" y="985761"/>
                    <a:pt x="5364332" y="1041641"/>
                    <a:pt x="5295752" y="1041641"/>
                  </a:cubicBezTo>
                  <a:close/>
                </a:path>
              </a:pathLst>
            </a:custGeom>
            <a:solidFill>
              <a:srgbClr val="FFFFFF"/>
            </a:solidFill>
          </p:spPr>
        </p:sp>
      </p:grpSp>
      <p:sp>
        <p:nvSpPr>
          <p:cNvPr name="Freeform 8" id="8"/>
          <p:cNvSpPr/>
          <p:nvPr/>
        </p:nvSpPr>
        <p:spPr>
          <a:xfrm flipH="false" flipV="false" rot="0">
            <a:off x="9327835" y="3410295"/>
            <a:ext cx="5848005" cy="5848005"/>
          </a:xfrm>
          <a:custGeom>
            <a:avLst/>
            <a:gdLst/>
            <a:ahLst/>
            <a:cxnLst/>
            <a:rect r="r" b="b" t="t" l="l"/>
            <a:pathLst>
              <a:path h="5848005" w="5848005">
                <a:moveTo>
                  <a:pt x="0" y="0"/>
                </a:moveTo>
                <a:lnTo>
                  <a:pt x="5848005" y="0"/>
                </a:lnTo>
                <a:lnTo>
                  <a:pt x="5848005" y="5848005"/>
                </a:lnTo>
                <a:lnTo>
                  <a:pt x="0" y="5848005"/>
                </a:lnTo>
                <a:lnTo>
                  <a:pt x="0" y="0"/>
                </a:lnTo>
                <a:close/>
              </a:path>
            </a:pathLst>
          </a:custGeom>
          <a:blipFill>
            <a:blip r:embed="rId2"/>
            <a:stretch>
              <a:fillRect l="0" t="0" r="0" b="0"/>
            </a:stretch>
          </a:blipFill>
        </p:spPr>
      </p:sp>
      <p:sp>
        <p:nvSpPr>
          <p:cNvPr name="TextBox 9" id="9"/>
          <p:cNvSpPr txBox="true"/>
          <p:nvPr/>
        </p:nvSpPr>
        <p:spPr>
          <a:xfrm rot="0">
            <a:off x="1421610" y="3621112"/>
            <a:ext cx="5976140" cy="4766311"/>
          </a:xfrm>
          <a:prstGeom prst="rect">
            <a:avLst/>
          </a:prstGeom>
        </p:spPr>
        <p:txBody>
          <a:bodyPr anchor="t" rtlCol="false" tIns="0" lIns="0" bIns="0" rIns="0">
            <a:spAutoFit/>
          </a:bodyPr>
          <a:lstStyle/>
          <a:p>
            <a:pPr algn="l" marL="1230619" indent="-615309" lvl="1">
              <a:lnSpc>
                <a:spcPts val="7409"/>
              </a:lnSpc>
              <a:buFont typeface="Arial"/>
              <a:buChar char="•"/>
            </a:pPr>
            <a:r>
              <a:rPr lang="en-US" sz="5699">
                <a:solidFill>
                  <a:srgbClr val="0F2F76"/>
                </a:solidFill>
                <a:latin typeface="Avenir"/>
                <a:ea typeface="Avenir"/>
                <a:cs typeface="Avenir"/>
                <a:sym typeface="Avenir"/>
              </a:rPr>
              <a:t>Homes</a:t>
            </a:r>
          </a:p>
          <a:p>
            <a:pPr algn="l" marL="1230619" indent="-615309" lvl="1">
              <a:lnSpc>
                <a:spcPts val="7409"/>
              </a:lnSpc>
              <a:buFont typeface="Arial"/>
              <a:buChar char="•"/>
            </a:pPr>
            <a:r>
              <a:rPr lang="en-US" sz="5699">
                <a:solidFill>
                  <a:srgbClr val="0F2F76"/>
                </a:solidFill>
                <a:latin typeface="Avenir"/>
                <a:ea typeface="Avenir"/>
                <a:cs typeface="Avenir"/>
                <a:sym typeface="Avenir"/>
              </a:rPr>
              <a:t>Schools</a:t>
            </a:r>
          </a:p>
          <a:p>
            <a:pPr algn="l" marL="1230619" indent="-615309" lvl="1">
              <a:lnSpc>
                <a:spcPts val="7409"/>
              </a:lnSpc>
              <a:buFont typeface="Arial"/>
              <a:buChar char="•"/>
            </a:pPr>
            <a:r>
              <a:rPr lang="en-US" sz="5699">
                <a:solidFill>
                  <a:srgbClr val="0F2F76"/>
                </a:solidFill>
                <a:latin typeface="Avenir"/>
                <a:ea typeface="Avenir"/>
                <a:cs typeface="Avenir"/>
                <a:sym typeface="Avenir"/>
              </a:rPr>
              <a:t>Hospitals</a:t>
            </a:r>
          </a:p>
          <a:p>
            <a:pPr algn="l" marL="1230619" indent="-615309" lvl="1">
              <a:lnSpc>
                <a:spcPts val="7409"/>
              </a:lnSpc>
              <a:buFont typeface="Arial"/>
              <a:buChar char="•"/>
            </a:pPr>
            <a:r>
              <a:rPr lang="en-US" sz="5699">
                <a:solidFill>
                  <a:srgbClr val="0F2F76"/>
                </a:solidFill>
                <a:latin typeface="Avenir"/>
                <a:ea typeface="Avenir"/>
                <a:cs typeface="Avenir"/>
                <a:sym typeface="Avenir"/>
              </a:rPr>
              <a:t>Stores</a:t>
            </a:r>
          </a:p>
          <a:p>
            <a:pPr algn="l" marL="1230619" indent="-615309" lvl="1">
              <a:lnSpc>
                <a:spcPts val="7409"/>
              </a:lnSpc>
              <a:buFont typeface="Arial"/>
              <a:buChar char="•"/>
            </a:pPr>
            <a:r>
              <a:rPr lang="en-US" sz="5699">
                <a:solidFill>
                  <a:srgbClr val="0F2F76"/>
                </a:solidFill>
                <a:latin typeface="Avenir"/>
                <a:ea typeface="Avenir"/>
                <a:cs typeface="Avenir"/>
                <a:sym typeface="Avenir"/>
              </a:rPr>
              <a:t>Restaurants</a:t>
            </a:r>
          </a:p>
        </p:txBody>
      </p:sp>
      <p:sp>
        <p:nvSpPr>
          <p:cNvPr name="TextBox 10" id="10"/>
          <p:cNvSpPr txBox="true"/>
          <p:nvPr/>
        </p:nvSpPr>
        <p:spPr>
          <a:xfrm rot="0">
            <a:off x="1001438" y="1562287"/>
            <a:ext cx="16618173" cy="1362075"/>
          </a:xfrm>
          <a:prstGeom prst="rect">
            <a:avLst/>
          </a:prstGeom>
        </p:spPr>
        <p:txBody>
          <a:bodyPr anchor="t" rtlCol="false" tIns="0" lIns="0" bIns="0" rIns="0">
            <a:spAutoFit/>
          </a:bodyPr>
          <a:lstStyle/>
          <a:p>
            <a:pPr algn="l" marL="0" indent="0" lvl="0">
              <a:lnSpc>
                <a:spcPts val="9599"/>
              </a:lnSpc>
              <a:spcBef>
                <a:spcPct val="0"/>
              </a:spcBef>
            </a:pPr>
            <a:r>
              <a:rPr lang="en-US" sz="7999" spc="-79">
                <a:solidFill>
                  <a:srgbClr val="428CE2"/>
                </a:solidFill>
                <a:latin typeface="Impact"/>
                <a:ea typeface="Impact"/>
                <a:cs typeface="Impact"/>
                <a:sym typeface="Impact"/>
              </a:rPr>
              <a:t>WHERE DO WE SEE PLUMBING IN DAILY LIFE?</a:t>
            </a:r>
          </a:p>
        </p:txBody>
      </p:sp>
      <p:sp>
        <p:nvSpPr>
          <p:cNvPr name="TextBox 11" id="11"/>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12" id="12"/>
          <p:cNvSpPr/>
          <p:nvPr/>
        </p:nvSpPr>
        <p:spPr>
          <a:xfrm>
            <a:off x="1028700" y="3140109"/>
            <a:ext cx="1384409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456970" y="6534349"/>
            <a:ext cx="7374060" cy="3769988"/>
          </a:xfrm>
          <a:custGeom>
            <a:avLst/>
            <a:gdLst/>
            <a:ahLst/>
            <a:cxnLst/>
            <a:rect r="r" b="b" t="t" l="l"/>
            <a:pathLst>
              <a:path h="3769988" w="7374060">
                <a:moveTo>
                  <a:pt x="0" y="0"/>
                </a:moveTo>
                <a:lnTo>
                  <a:pt x="7374060" y="0"/>
                </a:lnTo>
                <a:lnTo>
                  <a:pt x="7374060" y="3769988"/>
                </a:lnTo>
                <a:lnTo>
                  <a:pt x="0" y="37699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821276" y="847725"/>
            <a:ext cx="14645448" cy="1619250"/>
          </a:xfrm>
          <a:prstGeom prst="rect">
            <a:avLst/>
          </a:prstGeom>
        </p:spPr>
        <p:txBody>
          <a:bodyPr anchor="t" rtlCol="false" tIns="0" lIns="0" bIns="0" rIns="0">
            <a:spAutoFit/>
          </a:bodyPr>
          <a:lstStyle/>
          <a:p>
            <a:pPr algn="ctr" marL="0" indent="0" lvl="0">
              <a:lnSpc>
                <a:spcPts val="11399"/>
              </a:lnSpc>
              <a:spcBef>
                <a:spcPct val="0"/>
              </a:spcBef>
            </a:pPr>
            <a:r>
              <a:rPr lang="en-US" sz="9499" spc="-94">
                <a:solidFill>
                  <a:srgbClr val="428CE2"/>
                </a:solidFill>
                <a:latin typeface="Impact"/>
                <a:ea typeface="Impact"/>
                <a:cs typeface="Impact"/>
                <a:sym typeface="Impact"/>
              </a:rPr>
              <a:t>WHY IS PLUMBING IMPORTANT?</a:t>
            </a:r>
          </a:p>
        </p:txBody>
      </p:sp>
      <p:sp>
        <p:nvSpPr>
          <p:cNvPr name="TextBox 4" id="4"/>
          <p:cNvSpPr txBox="true"/>
          <p:nvPr/>
        </p:nvSpPr>
        <p:spPr>
          <a:xfrm rot="0">
            <a:off x="4933268" y="2797685"/>
            <a:ext cx="8736518" cy="5621658"/>
          </a:xfrm>
          <a:prstGeom prst="rect">
            <a:avLst/>
          </a:prstGeom>
        </p:spPr>
        <p:txBody>
          <a:bodyPr anchor="t" rtlCol="false" tIns="0" lIns="0" bIns="0" rIns="0">
            <a:spAutoFit/>
          </a:bodyPr>
          <a:lstStyle/>
          <a:p>
            <a:pPr algn="l" marL="928365" indent="-464182" lvl="1">
              <a:lnSpc>
                <a:spcPts val="8599"/>
              </a:lnSpc>
              <a:buFont typeface="Arial"/>
              <a:buChar char="•"/>
            </a:pPr>
            <a:r>
              <a:rPr lang="en-US" sz="4299">
                <a:solidFill>
                  <a:srgbClr val="0F2F76"/>
                </a:solidFill>
                <a:latin typeface="Avenir"/>
                <a:ea typeface="Avenir"/>
                <a:cs typeface="Avenir"/>
                <a:sym typeface="Avenir"/>
              </a:rPr>
              <a:t>Protects public health</a:t>
            </a:r>
          </a:p>
          <a:p>
            <a:pPr algn="l" marL="928365" indent="-464182" lvl="1">
              <a:lnSpc>
                <a:spcPts val="8599"/>
              </a:lnSpc>
              <a:buFont typeface="Arial"/>
              <a:buChar char="•"/>
            </a:pPr>
            <a:r>
              <a:rPr lang="en-US" sz="4299">
                <a:solidFill>
                  <a:srgbClr val="0F2F76"/>
                </a:solidFill>
                <a:latin typeface="Avenir"/>
                <a:ea typeface="Avenir"/>
                <a:cs typeface="Avenir"/>
                <a:sym typeface="Avenir"/>
              </a:rPr>
              <a:t>Supports every day life</a:t>
            </a:r>
          </a:p>
          <a:p>
            <a:pPr algn="l" marL="928365" indent="-464182" lvl="1">
              <a:lnSpc>
                <a:spcPts val="8599"/>
              </a:lnSpc>
              <a:buFont typeface="Arial"/>
              <a:buChar char="•"/>
            </a:pPr>
            <a:r>
              <a:rPr lang="en-US" sz="4299">
                <a:solidFill>
                  <a:srgbClr val="0F2F76"/>
                </a:solidFill>
                <a:latin typeface="Avenir"/>
                <a:ea typeface="Avenir"/>
                <a:cs typeface="Avenir"/>
                <a:sym typeface="Avenir"/>
              </a:rPr>
              <a:t>Protects the environment</a:t>
            </a:r>
          </a:p>
          <a:p>
            <a:pPr algn="ctr">
              <a:lnSpc>
                <a:spcPts val="10599"/>
              </a:lnSpc>
            </a:pPr>
          </a:p>
          <a:p>
            <a:pPr algn="ctr">
              <a:lnSpc>
                <a:spcPts val="8199"/>
              </a:lnSpc>
            </a:pP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6" id="6"/>
          <p:cNvSpPr/>
          <p:nvPr/>
        </p:nvSpPr>
        <p:spPr>
          <a:xfrm>
            <a:off x="5614497" y="2486025"/>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722537" y="3089027"/>
            <a:ext cx="13844095" cy="0"/>
          </a:xfrm>
          <a:prstGeom prst="line">
            <a:avLst/>
          </a:prstGeom>
          <a:ln cap="flat" w="38100">
            <a:solidFill>
              <a:srgbClr val="88A201"/>
            </a:solidFill>
            <a:prstDash val="solid"/>
            <a:headEnd type="none" len="sm" w="sm"/>
            <a:tailEnd type="none" len="sm" w="sm"/>
          </a:ln>
        </p:spPr>
      </p:sp>
      <p:sp>
        <p:nvSpPr>
          <p:cNvPr name="Freeform 3" id="3"/>
          <p:cNvSpPr/>
          <p:nvPr/>
        </p:nvSpPr>
        <p:spPr>
          <a:xfrm flipH="false" flipV="false" rot="0">
            <a:off x="12295644" y="3505574"/>
            <a:ext cx="5688835" cy="5440860"/>
          </a:xfrm>
          <a:custGeom>
            <a:avLst/>
            <a:gdLst/>
            <a:ahLst/>
            <a:cxnLst/>
            <a:rect r="r" b="b" t="t" l="l"/>
            <a:pathLst>
              <a:path h="5440860" w="5688835">
                <a:moveTo>
                  <a:pt x="0" y="0"/>
                </a:moveTo>
                <a:lnTo>
                  <a:pt x="5688835" y="0"/>
                </a:lnTo>
                <a:lnTo>
                  <a:pt x="5688835" y="5440860"/>
                </a:lnTo>
                <a:lnTo>
                  <a:pt x="0" y="5440860"/>
                </a:lnTo>
                <a:lnTo>
                  <a:pt x="0" y="0"/>
                </a:lnTo>
                <a:close/>
              </a:path>
            </a:pathLst>
          </a:custGeom>
          <a:blipFill>
            <a:blip r:embed="rId2"/>
            <a:stretch>
              <a:fillRect l="0" t="0" r="0" b="0"/>
            </a:stretch>
          </a:blipFill>
        </p:spPr>
      </p:sp>
      <p:sp>
        <p:nvSpPr>
          <p:cNvPr name="TextBox 4" id="4"/>
          <p:cNvSpPr txBox="true"/>
          <p:nvPr/>
        </p:nvSpPr>
        <p:spPr>
          <a:xfrm rot="0">
            <a:off x="722537" y="1546777"/>
            <a:ext cx="11272749" cy="1266825"/>
          </a:xfrm>
          <a:prstGeom prst="rect">
            <a:avLst/>
          </a:prstGeom>
        </p:spPr>
        <p:txBody>
          <a:bodyPr anchor="t" rtlCol="false" tIns="0" lIns="0" bIns="0" rIns="0">
            <a:spAutoFit/>
          </a:bodyPr>
          <a:lstStyle/>
          <a:p>
            <a:pPr algn="l" marL="0" indent="0" lvl="0">
              <a:lnSpc>
                <a:spcPts val="8400"/>
              </a:lnSpc>
            </a:pPr>
            <a:r>
              <a:rPr lang="en-US" b="true" sz="8000" spc="-80">
                <a:solidFill>
                  <a:srgbClr val="428CE2"/>
                </a:solidFill>
                <a:latin typeface="Impact"/>
                <a:ea typeface="Impact"/>
                <a:cs typeface="Impact"/>
                <a:sym typeface="Impact"/>
              </a:rPr>
              <a:t>WHY DO WE NEED PLUMBING?</a:t>
            </a:r>
          </a:p>
        </p:txBody>
      </p:sp>
      <p:sp>
        <p:nvSpPr>
          <p:cNvPr name="TextBox 5" id="5"/>
          <p:cNvSpPr txBox="true"/>
          <p:nvPr/>
        </p:nvSpPr>
        <p:spPr>
          <a:xfrm rot="0">
            <a:off x="700029" y="3657114"/>
            <a:ext cx="11295256" cy="5785485"/>
          </a:xfrm>
          <a:prstGeom prst="rect">
            <a:avLst/>
          </a:prstGeom>
        </p:spPr>
        <p:txBody>
          <a:bodyPr anchor="t" rtlCol="false" tIns="0" lIns="0" bIns="0" rIns="0">
            <a:spAutoFit/>
          </a:bodyPr>
          <a:lstStyle/>
          <a:p>
            <a:pPr algn="l">
              <a:lnSpc>
                <a:spcPts val="4184"/>
              </a:lnSpc>
            </a:pPr>
            <a:r>
              <a:rPr lang="en-US" sz="2699" b="true">
                <a:solidFill>
                  <a:srgbClr val="0F2F76"/>
                </a:solidFill>
                <a:latin typeface="Avenir Bold"/>
                <a:ea typeface="Avenir Bold"/>
                <a:cs typeface="Avenir Bold"/>
                <a:sym typeface="Avenir Bold"/>
              </a:rPr>
              <a:t>Clean Water:</a:t>
            </a:r>
            <a:r>
              <a:rPr lang="en-US" sz="2699">
                <a:solidFill>
                  <a:srgbClr val="0F2F76"/>
                </a:solidFill>
                <a:latin typeface="Avenir"/>
                <a:ea typeface="Avenir"/>
                <a:cs typeface="Avenir"/>
                <a:sym typeface="Avenir"/>
              </a:rPr>
              <a:t> Plumbing delivers clean water to homes, schools, and buildings, ensuring safe drinking water, proper handwashing, and overall health.</a:t>
            </a:r>
          </a:p>
          <a:p>
            <a:pPr algn="l">
              <a:lnSpc>
                <a:spcPts val="4184"/>
              </a:lnSpc>
            </a:pPr>
            <a:r>
              <a:rPr lang="en-US" sz="2699" b="true">
                <a:solidFill>
                  <a:srgbClr val="0F2F76"/>
                </a:solidFill>
                <a:latin typeface="Avenir Bold"/>
                <a:ea typeface="Avenir Bold"/>
                <a:cs typeface="Avenir Bold"/>
                <a:sym typeface="Avenir Bold"/>
              </a:rPr>
              <a:t>Waste Removal:</a:t>
            </a:r>
            <a:r>
              <a:rPr lang="en-US" sz="2699">
                <a:solidFill>
                  <a:srgbClr val="0F2F76"/>
                </a:solidFill>
                <a:latin typeface="Avenir"/>
                <a:ea typeface="Avenir"/>
                <a:cs typeface="Avenir"/>
                <a:sym typeface="Avenir"/>
              </a:rPr>
              <a:t> Plumbing takes dirty water and waste away from buildings, keeping spaces clean and preventing the spread of germs and disease.</a:t>
            </a:r>
          </a:p>
          <a:p>
            <a:pPr algn="l">
              <a:lnSpc>
                <a:spcPts val="4184"/>
              </a:lnSpc>
            </a:pPr>
            <a:r>
              <a:rPr lang="en-US" sz="2699" b="true">
                <a:solidFill>
                  <a:srgbClr val="0F2F76"/>
                </a:solidFill>
                <a:latin typeface="Avenir Bold"/>
                <a:ea typeface="Avenir Bold"/>
                <a:cs typeface="Avenir Bold"/>
                <a:sym typeface="Avenir Bold"/>
              </a:rPr>
              <a:t>Comfort:</a:t>
            </a:r>
            <a:r>
              <a:rPr lang="en-US" sz="2699">
                <a:solidFill>
                  <a:srgbClr val="0F2F76"/>
                </a:solidFill>
                <a:latin typeface="Avenir"/>
                <a:ea typeface="Avenir"/>
                <a:cs typeface="Avenir"/>
                <a:sym typeface="Avenir"/>
              </a:rPr>
              <a:t> Plumbing enables access to hot showers, flushing toilets, and the use of sinks and dishwashers.</a:t>
            </a:r>
          </a:p>
          <a:p>
            <a:pPr algn="l" marL="0" indent="0" lvl="0">
              <a:lnSpc>
                <a:spcPts val="4184"/>
              </a:lnSpc>
            </a:pPr>
            <a:r>
              <a:rPr lang="en-US" b="true" sz="2699">
                <a:solidFill>
                  <a:srgbClr val="0F2F76"/>
                </a:solidFill>
                <a:latin typeface="Avenir Bold"/>
                <a:ea typeface="Avenir Bold"/>
                <a:cs typeface="Avenir Bold"/>
                <a:sym typeface="Avenir Bold"/>
              </a:rPr>
              <a:t>Planet Protection:</a:t>
            </a:r>
            <a:r>
              <a:rPr lang="en-US" sz="2699">
                <a:solidFill>
                  <a:srgbClr val="0F2F76"/>
                </a:solidFill>
                <a:latin typeface="Avenir"/>
                <a:ea typeface="Avenir"/>
                <a:cs typeface="Avenir"/>
                <a:sym typeface="Avenir"/>
              </a:rPr>
              <a:t> Plumbing helps save water and energy. Plumbers install water-saving devices and fix leaks, which help protect the environment.</a:t>
            </a:r>
          </a:p>
        </p:txBody>
      </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028700" y="3019451"/>
            <a:ext cx="7059005" cy="0"/>
          </a:xfrm>
          <a:prstGeom prst="line">
            <a:avLst/>
          </a:prstGeom>
          <a:ln cap="flat" w="38100">
            <a:solidFill>
              <a:srgbClr val="88A201"/>
            </a:solidFill>
            <a:prstDash val="solid"/>
            <a:headEnd type="none" len="sm" w="sm"/>
            <a:tailEnd type="none" len="sm" w="sm"/>
          </a:ln>
        </p:spPr>
      </p:sp>
      <p:sp>
        <p:nvSpPr>
          <p:cNvPr name="Freeform 3" id="3"/>
          <p:cNvSpPr/>
          <p:nvPr/>
        </p:nvSpPr>
        <p:spPr>
          <a:xfrm flipH="false" flipV="false" rot="0">
            <a:off x="9144000" y="3000401"/>
            <a:ext cx="8847040" cy="5905399"/>
          </a:xfrm>
          <a:custGeom>
            <a:avLst/>
            <a:gdLst/>
            <a:ahLst/>
            <a:cxnLst/>
            <a:rect r="r" b="b" t="t" l="l"/>
            <a:pathLst>
              <a:path h="5905399" w="8847040">
                <a:moveTo>
                  <a:pt x="0" y="0"/>
                </a:moveTo>
                <a:lnTo>
                  <a:pt x="8847040" y="0"/>
                </a:lnTo>
                <a:lnTo>
                  <a:pt x="8847040" y="5905400"/>
                </a:lnTo>
                <a:lnTo>
                  <a:pt x="0" y="5905400"/>
                </a:lnTo>
                <a:lnTo>
                  <a:pt x="0" y="0"/>
                </a:lnTo>
                <a:close/>
              </a:path>
            </a:pathLst>
          </a:custGeom>
          <a:blipFill>
            <a:blip r:embed="rId2"/>
            <a:stretch>
              <a:fillRect l="0" t="0" r="0" b="0"/>
            </a:stretch>
          </a:blipFill>
        </p:spPr>
      </p:sp>
      <p:sp>
        <p:nvSpPr>
          <p:cNvPr name="TextBox 4" id="4"/>
          <p:cNvSpPr txBox="true"/>
          <p:nvPr/>
        </p:nvSpPr>
        <p:spPr>
          <a:xfrm rot="0">
            <a:off x="1028700" y="3406991"/>
            <a:ext cx="7431403" cy="5648410"/>
          </a:xfrm>
          <a:prstGeom prst="rect">
            <a:avLst/>
          </a:prstGeom>
        </p:spPr>
        <p:txBody>
          <a:bodyPr anchor="t" rtlCol="false" tIns="0" lIns="0" bIns="0" rIns="0">
            <a:spAutoFit/>
          </a:bodyPr>
          <a:lstStyle/>
          <a:p>
            <a:pPr algn="l">
              <a:lnSpc>
                <a:spcPts val="4496"/>
              </a:lnSpc>
            </a:pPr>
            <a:r>
              <a:rPr lang="en-US" sz="2997">
                <a:solidFill>
                  <a:srgbClr val="0F2F76"/>
                </a:solidFill>
                <a:latin typeface="Avenir"/>
                <a:ea typeface="Avenir"/>
                <a:cs typeface="Avenir"/>
                <a:sym typeface="Avenir"/>
              </a:rPr>
              <a:t>After high school or when you turn 18, you can enter an apprenticeship program or go to trade school. Apprenticeships combine classroom learning with hands-on experience, while trade school is a more traditional classroom setting. After completing your training, you can earn a license and start working as a professional plumber!</a:t>
            </a:r>
          </a:p>
          <a:p>
            <a:pPr algn="l" marL="0" indent="0" lvl="0">
              <a:lnSpc>
                <a:spcPts val="4496"/>
              </a:lnSpc>
              <a:spcBef>
                <a:spcPct val="0"/>
              </a:spcBef>
            </a:pPr>
          </a:p>
        </p:txBody>
      </p:sp>
      <p:sp>
        <p:nvSpPr>
          <p:cNvPr name="TextBox 5" id="5"/>
          <p:cNvSpPr txBox="true"/>
          <p:nvPr/>
        </p:nvSpPr>
        <p:spPr>
          <a:xfrm rot="0">
            <a:off x="1028700" y="1354655"/>
            <a:ext cx="13495892" cy="1381125"/>
          </a:xfrm>
          <a:prstGeom prst="rect">
            <a:avLst/>
          </a:prstGeom>
        </p:spPr>
        <p:txBody>
          <a:bodyPr anchor="t" rtlCol="false" tIns="0" lIns="0" bIns="0" rIns="0">
            <a:spAutoFit/>
          </a:bodyPr>
          <a:lstStyle/>
          <a:p>
            <a:pPr algn="ctr" marL="0" indent="0" lvl="0">
              <a:lnSpc>
                <a:spcPts val="9600"/>
              </a:lnSpc>
              <a:spcBef>
                <a:spcPct val="0"/>
              </a:spcBef>
            </a:pPr>
            <a:r>
              <a:rPr lang="en-US" sz="8000" spc="-80">
                <a:solidFill>
                  <a:srgbClr val="428CE2"/>
                </a:solidFill>
                <a:latin typeface="Impact"/>
                <a:ea typeface="Impact"/>
                <a:cs typeface="Impact"/>
                <a:sym typeface="Impact"/>
              </a:rPr>
              <a:t>APPRENTICESHIPS AND TRADE SCHOOL</a:t>
            </a:r>
          </a:p>
        </p:txBody>
      </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5390915" y="4154554"/>
            <a:ext cx="7059005" cy="0"/>
          </a:xfrm>
          <a:prstGeom prst="line">
            <a:avLst/>
          </a:prstGeom>
          <a:ln cap="flat" w="38100">
            <a:solidFill>
              <a:srgbClr val="88A201"/>
            </a:solidFill>
            <a:prstDash val="solid"/>
            <a:headEnd type="none" len="sm" w="sm"/>
            <a:tailEnd type="none" len="sm" w="sm"/>
          </a:ln>
        </p:spPr>
      </p:sp>
      <p:sp>
        <p:nvSpPr>
          <p:cNvPr name="Freeform 3" id="3"/>
          <p:cNvSpPr/>
          <p:nvPr/>
        </p:nvSpPr>
        <p:spPr>
          <a:xfrm flipH="false" flipV="false" rot="0">
            <a:off x="12449921" y="4496785"/>
            <a:ext cx="5099346" cy="4761515"/>
          </a:xfrm>
          <a:custGeom>
            <a:avLst/>
            <a:gdLst/>
            <a:ahLst/>
            <a:cxnLst/>
            <a:rect r="r" b="b" t="t" l="l"/>
            <a:pathLst>
              <a:path h="4761515" w="5099346">
                <a:moveTo>
                  <a:pt x="0" y="0"/>
                </a:moveTo>
                <a:lnTo>
                  <a:pt x="5099346" y="0"/>
                </a:lnTo>
                <a:lnTo>
                  <a:pt x="5099346" y="4761515"/>
                </a:lnTo>
                <a:lnTo>
                  <a:pt x="0" y="47615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563220" y="1280318"/>
            <a:ext cx="14714397" cy="2600325"/>
          </a:xfrm>
          <a:prstGeom prst="rect">
            <a:avLst/>
          </a:prstGeom>
        </p:spPr>
        <p:txBody>
          <a:bodyPr anchor="t" rtlCol="false" tIns="0" lIns="0" bIns="0" rIns="0">
            <a:spAutoFit/>
          </a:bodyPr>
          <a:lstStyle/>
          <a:p>
            <a:pPr algn="ctr" marL="0" indent="0" lvl="0">
              <a:lnSpc>
                <a:spcPts val="9600"/>
              </a:lnSpc>
              <a:spcBef>
                <a:spcPct val="0"/>
              </a:spcBef>
            </a:pPr>
            <a:r>
              <a:rPr lang="en-US" sz="8000" spc="-80">
                <a:solidFill>
                  <a:srgbClr val="428CE2"/>
                </a:solidFill>
                <a:latin typeface="Impact"/>
                <a:ea typeface="Impact"/>
                <a:cs typeface="Impact"/>
                <a:sym typeface="Impact"/>
              </a:rPr>
              <a:t>WHAT CLASSES PREPARE YOU FOR A CAREER IN PLUMBING?</a:t>
            </a:r>
          </a:p>
        </p:txBody>
      </p:sp>
      <p:sp>
        <p:nvSpPr>
          <p:cNvPr name="TextBox 5" id="5"/>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TextBox 6" id="6"/>
          <p:cNvSpPr txBox="true"/>
          <p:nvPr/>
        </p:nvSpPr>
        <p:spPr>
          <a:xfrm rot="0">
            <a:off x="1915452" y="4748705"/>
            <a:ext cx="9806760" cy="3514726"/>
          </a:xfrm>
          <a:prstGeom prst="rect">
            <a:avLst/>
          </a:prstGeom>
        </p:spPr>
        <p:txBody>
          <a:bodyPr anchor="t" rtlCol="false" tIns="0" lIns="0" bIns="0" rIns="0">
            <a:spAutoFit/>
          </a:bodyPr>
          <a:lstStyle/>
          <a:p>
            <a:pPr algn="l">
              <a:lnSpc>
                <a:spcPts val="4649"/>
              </a:lnSpc>
            </a:pPr>
            <a:r>
              <a:rPr lang="en-US" sz="2999" b="true">
                <a:solidFill>
                  <a:srgbClr val="0F2F76"/>
                </a:solidFill>
                <a:latin typeface="Avenir Bold"/>
                <a:ea typeface="Avenir Bold"/>
                <a:cs typeface="Avenir Bold"/>
                <a:sym typeface="Avenir Bold"/>
              </a:rPr>
              <a:t>Math:</a:t>
            </a:r>
            <a:r>
              <a:rPr lang="en-US" sz="2999">
                <a:solidFill>
                  <a:srgbClr val="0F2F76"/>
                </a:solidFill>
                <a:latin typeface="Avenir"/>
                <a:ea typeface="Avenir"/>
                <a:cs typeface="Avenir"/>
                <a:sym typeface="Avenir"/>
              </a:rPr>
              <a:t> Plumbers use algebra to calculate pipe flow and water pressure.</a:t>
            </a:r>
          </a:p>
          <a:p>
            <a:pPr algn="l">
              <a:lnSpc>
                <a:spcPts val="4649"/>
              </a:lnSpc>
            </a:pPr>
            <a:r>
              <a:rPr lang="en-US" sz="2999" b="true">
                <a:solidFill>
                  <a:srgbClr val="0F2F76"/>
                </a:solidFill>
                <a:latin typeface="Avenir Bold"/>
                <a:ea typeface="Avenir Bold"/>
                <a:cs typeface="Avenir Bold"/>
                <a:sym typeface="Avenir Bold"/>
              </a:rPr>
              <a:t>Physics:</a:t>
            </a:r>
            <a:r>
              <a:rPr lang="en-US" sz="2999">
                <a:solidFill>
                  <a:srgbClr val="0F2F76"/>
                </a:solidFill>
                <a:latin typeface="Avenir"/>
                <a:ea typeface="Avenir"/>
                <a:cs typeface="Avenir"/>
                <a:sym typeface="Avenir"/>
              </a:rPr>
              <a:t> Plumbers understand the effect of temperature, pressure, and gravity on the flow of water.</a:t>
            </a:r>
          </a:p>
          <a:p>
            <a:pPr algn="l" marL="0" indent="0" lvl="0">
              <a:lnSpc>
                <a:spcPts val="4649"/>
              </a:lnSpc>
            </a:pPr>
            <a:r>
              <a:rPr lang="en-US" b="true" sz="2999">
                <a:solidFill>
                  <a:srgbClr val="0F2F76"/>
                </a:solidFill>
                <a:latin typeface="Avenir Bold"/>
                <a:ea typeface="Avenir Bold"/>
                <a:cs typeface="Avenir Bold"/>
                <a:sym typeface="Avenir Bold"/>
              </a:rPr>
              <a:t>Chemistry:</a:t>
            </a:r>
            <a:r>
              <a:rPr lang="en-US" sz="2999">
                <a:solidFill>
                  <a:srgbClr val="0F2F76"/>
                </a:solidFill>
                <a:latin typeface="Avenir"/>
                <a:ea typeface="Avenir"/>
                <a:cs typeface="Avenir"/>
                <a:sym typeface="Avenir"/>
              </a:rPr>
              <a:t> Plumbers understand water quality and its effect on a plumbing system.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463364" y="2247900"/>
            <a:ext cx="13361272" cy="7806046"/>
          </a:xfrm>
          <a:custGeom>
            <a:avLst/>
            <a:gdLst/>
            <a:ahLst/>
            <a:cxnLst/>
            <a:rect r="r" b="b" t="t" l="l"/>
            <a:pathLst>
              <a:path h="7806046" w="13361272">
                <a:moveTo>
                  <a:pt x="0" y="0"/>
                </a:moveTo>
                <a:lnTo>
                  <a:pt x="13361272" y="0"/>
                </a:lnTo>
                <a:lnTo>
                  <a:pt x="13361272" y="7806046"/>
                </a:lnTo>
                <a:lnTo>
                  <a:pt x="0" y="7806046"/>
                </a:lnTo>
                <a:lnTo>
                  <a:pt x="0" y="0"/>
                </a:lnTo>
                <a:close/>
              </a:path>
            </a:pathLst>
          </a:custGeom>
          <a:blipFill>
            <a:blip r:embed="rId2"/>
            <a:stretch>
              <a:fillRect l="0" t="0" r="0" b="-31277"/>
            </a:stretch>
          </a:blipFill>
        </p:spPr>
      </p:sp>
      <p:sp>
        <p:nvSpPr>
          <p:cNvPr name="AutoShape 3" id="3"/>
          <p:cNvSpPr/>
          <p:nvPr/>
        </p:nvSpPr>
        <p:spPr>
          <a:xfrm>
            <a:off x="5614497" y="1943100"/>
            <a:ext cx="7059005" cy="0"/>
          </a:xfrm>
          <a:prstGeom prst="line">
            <a:avLst/>
          </a:prstGeom>
          <a:ln cap="flat" w="38100">
            <a:solidFill>
              <a:srgbClr val="88A201"/>
            </a:solidFill>
            <a:prstDash val="solid"/>
            <a:headEnd type="none" len="sm" w="sm"/>
            <a:tailEnd type="none" len="sm" w="sm"/>
          </a:ln>
        </p:spPr>
      </p:sp>
      <p:sp>
        <p:nvSpPr>
          <p:cNvPr name="TextBox 4" id="4"/>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TextBox 5" id="5"/>
          <p:cNvSpPr txBox="true"/>
          <p:nvPr/>
        </p:nvSpPr>
        <p:spPr>
          <a:xfrm rot="0">
            <a:off x="4678415" y="561975"/>
            <a:ext cx="8931170" cy="1381125"/>
          </a:xfrm>
          <a:prstGeom prst="rect">
            <a:avLst/>
          </a:prstGeom>
        </p:spPr>
        <p:txBody>
          <a:bodyPr anchor="t" rtlCol="false" tIns="0" lIns="0" bIns="0" rIns="0">
            <a:spAutoFit/>
          </a:bodyPr>
          <a:lstStyle/>
          <a:p>
            <a:pPr algn="ctr" marL="0" indent="0" lvl="0">
              <a:lnSpc>
                <a:spcPts val="9600"/>
              </a:lnSpc>
              <a:spcBef>
                <a:spcPct val="0"/>
              </a:spcBef>
            </a:pPr>
            <a:r>
              <a:rPr lang="en-US" sz="8000" spc="-80">
                <a:solidFill>
                  <a:srgbClr val="428CE2"/>
                </a:solidFill>
                <a:latin typeface="Impact"/>
                <a:ea typeface="Impact"/>
                <a:cs typeface="Impact"/>
                <a:sym typeface="Impact"/>
              </a:rPr>
              <a:t>CAREER PATHWAYS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9357496" y="3742489"/>
            <a:ext cx="8838655" cy="4038600"/>
          </a:xfrm>
          <a:prstGeom prst="rect">
            <a:avLst/>
          </a:prstGeom>
        </p:spPr>
        <p:txBody>
          <a:bodyPr anchor="t" rtlCol="false" tIns="0" lIns="0" bIns="0" rIns="0">
            <a:spAutoFit/>
          </a:bodyPr>
          <a:lstStyle/>
          <a:p>
            <a:pPr algn="l" marL="647700" indent="-323850" lvl="1">
              <a:lnSpc>
                <a:spcPts val="4500"/>
              </a:lnSpc>
              <a:buFont typeface="Arial"/>
              <a:buChar char="•"/>
            </a:pPr>
            <a:r>
              <a:rPr lang="en-US" b="true" sz="3000">
                <a:solidFill>
                  <a:srgbClr val="0F2F76"/>
                </a:solidFill>
                <a:latin typeface="Avenir Bold"/>
                <a:ea typeface="Avenir Bold"/>
                <a:cs typeface="Avenir Bold"/>
                <a:sym typeface="Avenir Bold"/>
              </a:rPr>
              <a:t>Residential</a:t>
            </a:r>
            <a:r>
              <a:rPr lang="en-US" sz="3000">
                <a:solidFill>
                  <a:srgbClr val="0F2F76"/>
                </a:solidFill>
                <a:latin typeface="Avenir"/>
                <a:ea typeface="Avenir"/>
                <a:cs typeface="Avenir"/>
                <a:sym typeface="Avenir"/>
              </a:rPr>
              <a:t> (single-family homes, apartments, townhouses)</a:t>
            </a:r>
          </a:p>
          <a:p>
            <a:pPr algn="l" marL="647700" indent="-323850" lvl="1">
              <a:lnSpc>
                <a:spcPts val="4500"/>
              </a:lnSpc>
              <a:buFont typeface="Arial"/>
              <a:buChar char="•"/>
            </a:pPr>
            <a:r>
              <a:rPr lang="en-US" b="true" sz="3000">
                <a:solidFill>
                  <a:srgbClr val="0F2F76"/>
                </a:solidFill>
                <a:latin typeface="Avenir Bold"/>
                <a:ea typeface="Avenir Bold"/>
                <a:cs typeface="Avenir Bold"/>
                <a:sym typeface="Avenir Bold"/>
              </a:rPr>
              <a:t>Industrial</a:t>
            </a:r>
            <a:r>
              <a:rPr lang="en-US" sz="3000">
                <a:solidFill>
                  <a:srgbClr val="0F2F76"/>
                </a:solidFill>
                <a:latin typeface="Avenir"/>
                <a:ea typeface="Avenir"/>
                <a:cs typeface="Avenir"/>
                <a:sym typeface="Avenir"/>
              </a:rPr>
              <a:t> (power plants, factories, data centers)</a:t>
            </a:r>
          </a:p>
          <a:p>
            <a:pPr algn="l" marL="647700" indent="-323850" lvl="1">
              <a:lnSpc>
                <a:spcPts val="4500"/>
              </a:lnSpc>
              <a:buFont typeface="Arial"/>
              <a:buChar char="•"/>
            </a:pPr>
            <a:r>
              <a:rPr lang="en-US" b="true" sz="3000">
                <a:solidFill>
                  <a:srgbClr val="0F2F76"/>
                </a:solidFill>
                <a:latin typeface="Avenir Bold"/>
                <a:ea typeface="Avenir Bold"/>
                <a:cs typeface="Avenir Bold"/>
                <a:sym typeface="Avenir Bold"/>
              </a:rPr>
              <a:t>Commercial</a:t>
            </a:r>
            <a:r>
              <a:rPr lang="en-US" sz="3000">
                <a:solidFill>
                  <a:srgbClr val="0F2F76"/>
                </a:solidFill>
                <a:latin typeface="Avenir"/>
                <a:ea typeface="Avenir"/>
                <a:cs typeface="Avenir"/>
                <a:sym typeface="Avenir"/>
              </a:rPr>
              <a:t> (hospitals, restaurants, office buildings)</a:t>
            </a:r>
          </a:p>
          <a:p>
            <a:pPr algn="l" marL="647700" indent="-323850" lvl="1">
              <a:lnSpc>
                <a:spcPts val="4500"/>
              </a:lnSpc>
              <a:buFont typeface="Arial"/>
              <a:buChar char="•"/>
            </a:pPr>
            <a:r>
              <a:rPr lang="en-US" b="true" sz="3000">
                <a:solidFill>
                  <a:srgbClr val="0F2F76"/>
                </a:solidFill>
                <a:latin typeface="Avenir Bold"/>
                <a:ea typeface="Avenir Bold"/>
                <a:cs typeface="Avenir Bold"/>
                <a:sym typeface="Avenir Bold"/>
              </a:rPr>
              <a:t>Agricultural</a:t>
            </a:r>
            <a:r>
              <a:rPr lang="en-US" sz="3000">
                <a:solidFill>
                  <a:srgbClr val="0F2F76"/>
                </a:solidFill>
                <a:latin typeface="Avenir"/>
                <a:ea typeface="Avenir"/>
                <a:cs typeface="Avenir"/>
                <a:sym typeface="Avenir"/>
              </a:rPr>
              <a:t> (farms, greenhouses, barns)</a:t>
            </a:r>
          </a:p>
        </p:txBody>
      </p:sp>
      <p:sp>
        <p:nvSpPr>
          <p:cNvPr name="TextBox 3" id="3"/>
          <p:cNvSpPr txBox="true"/>
          <p:nvPr/>
        </p:nvSpPr>
        <p:spPr>
          <a:xfrm rot="0">
            <a:off x="9606337" y="1641922"/>
            <a:ext cx="8681663" cy="1381125"/>
          </a:xfrm>
          <a:prstGeom prst="rect">
            <a:avLst/>
          </a:prstGeom>
        </p:spPr>
        <p:txBody>
          <a:bodyPr anchor="t" rtlCol="false" tIns="0" lIns="0" bIns="0" rIns="0">
            <a:spAutoFit/>
          </a:bodyPr>
          <a:lstStyle/>
          <a:p>
            <a:pPr algn="l" marL="0" indent="0" lvl="0">
              <a:lnSpc>
                <a:spcPts val="9600"/>
              </a:lnSpc>
              <a:spcBef>
                <a:spcPct val="0"/>
              </a:spcBef>
            </a:pPr>
            <a:r>
              <a:rPr lang="en-US" sz="8000" spc="-80">
                <a:solidFill>
                  <a:srgbClr val="428CE2"/>
                </a:solidFill>
                <a:latin typeface="Impact"/>
                <a:ea typeface="Impact"/>
                <a:cs typeface="Impact"/>
                <a:sym typeface="Impact"/>
              </a:rPr>
              <a:t>TYPES OF EMPLOYMENT</a:t>
            </a:r>
          </a:p>
        </p:txBody>
      </p:sp>
      <p:grpSp>
        <p:nvGrpSpPr>
          <p:cNvPr name="Group 4" id="4"/>
          <p:cNvGrpSpPr/>
          <p:nvPr/>
        </p:nvGrpSpPr>
        <p:grpSpPr>
          <a:xfrm rot="0">
            <a:off x="0" y="0"/>
            <a:ext cx="9144000" cy="10287000"/>
            <a:chOff x="0" y="0"/>
            <a:chExt cx="12192000" cy="13716000"/>
          </a:xfrm>
        </p:grpSpPr>
        <p:pic>
          <p:nvPicPr>
            <p:cNvPr name="Picture 5" id="5"/>
            <p:cNvPicPr>
              <a:picLocks noChangeAspect="true"/>
            </p:cNvPicPr>
            <p:nvPr/>
          </p:nvPicPr>
          <p:blipFill>
            <a:blip r:embed="rId2"/>
            <a:srcRect l="0" t="12453" r="0" b="12453"/>
            <a:stretch>
              <a:fillRect/>
            </a:stretch>
          </p:blipFill>
          <p:spPr>
            <a:xfrm flipH="false" flipV="false">
              <a:off x="0" y="0"/>
              <a:ext cx="12192000" cy="13716000"/>
            </a:xfrm>
            <a:prstGeom prst="rect">
              <a:avLst/>
            </a:prstGeom>
          </p:spPr>
        </p:pic>
      </p:grpSp>
      <p:sp>
        <p:nvSpPr>
          <p:cNvPr name="TextBox 6" id="6"/>
          <p:cNvSpPr txBox="true"/>
          <p:nvPr/>
        </p:nvSpPr>
        <p:spPr>
          <a:xfrm rot="0">
            <a:off x="13019256" y="9946197"/>
            <a:ext cx="6516720" cy="678180"/>
          </a:xfrm>
          <a:prstGeom prst="rect">
            <a:avLst/>
          </a:prstGeom>
        </p:spPr>
        <p:txBody>
          <a:bodyPr anchor="t" rtlCol="false" tIns="0" lIns="0" bIns="0" rIns="0">
            <a:spAutoFit/>
          </a:bodyPr>
          <a:lstStyle/>
          <a:p>
            <a:pPr algn="ctr">
              <a:lnSpc>
                <a:spcPts val="1800"/>
              </a:lnSpc>
              <a:spcBef>
                <a:spcPct val="0"/>
              </a:spcBef>
            </a:pPr>
            <a:r>
              <a:rPr lang="en-US" sz="1200">
                <a:solidFill>
                  <a:srgbClr val="000000"/>
                </a:solidFill>
                <a:latin typeface="Montserrat"/>
                <a:ea typeface="Montserrat"/>
                <a:cs typeface="Montserrat"/>
                <a:sym typeface="Montserrat"/>
              </a:rPr>
              <a:t>© 2026 Explore The Trades. All rights reserved.</a:t>
            </a:r>
          </a:p>
          <a:p>
            <a:pPr algn="ctr">
              <a:lnSpc>
                <a:spcPts val="1800"/>
              </a:lnSpc>
              <a:spcBef>
                <a:spcPct val="0"/>
              </a:spcBef>
            </a:pPr>
          </a:p>
          <a:p>
            <a:pPr algn="ctr">
              <a:lnSpc>
                <a:spcPts val="1800"/>
              </a:lnSpc>
              <a:spcBef>
                <a:spcPct val="0"/>
              </a:spcBef>
            </a:pPr>
          </a:p>
        </p:txBody>
      </p:sp>
      <p:sp>
        <p:nvSpPr>
          <p:cNvPr name="AutoShape 7" id="7"/>
          <p:cNvSpPr/>
          <p:nvPr/>
        </p:nvSpPr>
        <p:spPr>
          <a:xfrm>
            <a:off x="10247321" y="3273641"/>
            <a:ext cx="7059005" cy="0"/>
          </a:xfrm>
          <a:prstGeom prst="line">
            <a:avLst/>
          </a:prstGeom>
          <a:ln cap="flat" w="38100">
            <a:solidFill>
              <a:srgbClr val="88A201"/>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DAG2igY8mi4</dc:identifier>
  <dcterms:modified xsi:type="dcterms:W3CDTF">2011-08-01T06:04:30Z</dcterms:modified>
  <cp:revision>1</cp:revision>
  <dc:title>Introduction to Plumbing</dc:title>
</cp:coreProperties>
</file>